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82" r:id="rId11"/>
    <p:sldId id="265" r:id="rId12"/>
    <p:sldId id="266" r:id="rId13"/>
    <p:sldId id="267" r:id="rId14"/>
    <p:sldId id="268" r:id="rId15"/>
    <p:sldId id="269" r:id="rId16"/>
    <p:sldId id="270" r:id="rId17"/>
    <p:sldId id="271" r:id="rId18"/>
    <p:sldId id="272" r:id="rId19"/>
    <p:sldId id="273" r:id="rId20"/>
    <p:sldId id="274" r:id="rId21"/>
    <p:sldId id="276" r:id="rId22"/>
    <p:sldId id="275"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3"/>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2DA58C5E-3FE1-47F7-829E-7043BCC9FDE9}" type="datetimeFigureOut">
              <a:rPr lang="en-US" smtClean="0"/>
              <a:t>5/11/2020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F5CD9E3-96E4-40DE-AE58-FAE7B9010DB6}"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A58C5E-3FE1-47F7-829E-7043BCC9FDE9}"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CD9E3-96E4-40DE-AE58-FAE7B9010D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A58C5E-3FE1-47F7-829E-7043BCC9FDE9}"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CD9E3-96E4-40DE-AE58-FAE7B9010D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2DA58C5E-3FE1-47F7-829E-7043BCC9FDE9}"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CD9E3-96E4-40DE-AE58-FAE7B9010DB6}"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A58C5E-3FE1-47F7-829E-7043BCC9FDE9}" type="datetimeFigureOut">
              <a:rPr lang="en-US" smtClean="0"/>
              <a:t>5/11/2020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F5CD9E3-96E4-40DE-AE58-FAE7B9010D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2DA58C5E-3FE1-47F7-829E-7043BCC9FDE9}"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CD9E3-96E4-40DE-AE58-FAE7B9010DB6}"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2DA58C5E-3FE1-47F7-829E-7043BCC9FDE9}"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5CD9E3-96E4-40DE-AE58-FAE7B9010DB6}"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DA58C5E-3FE1-47F7-829E-7043BCC9FDE9}"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5CD9E3-96E4-40DE-AE58-FAE7B9010D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58C5E-3FE1-47F7-829E-7043BCC9FDE9}"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5CD9E3-96E4-40DE-AE58-FAE7B9010D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A58C5E-3FE1-47F7-829E-7043BCC9FDE9}"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CD9E3-96E4-40DE-AE58-FAE7B9010DB6}"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A58C5E-3FE1-47F7-829E-7043BCC9FDE9}" type="datetimeFigureOut">
              <a:rPr lang="en-US" smtClean="0"/>
              <a:t>5/11/2020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F5CD9E3-96E4-40DE-AE58-FAE7B9010DB6}"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DA58C5E-3FE1-47F7-829E-7043BCC9FDE9}" type="datetimeFigureOut">
              <a:rPr lang="en-US" smtClean="0"/>
              <a:t>5/11/2020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F5CD9E3-96E4-40DE-AE58-FAE7B9010D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a:t>Section 1.6</a:t>
            </a:r>
            <a:br>
              <a:rPr lang="en-US" dirty="0"/>
            </a:br>
            <a:r>
              <a:rPr lang="en-US" dirty="0"/>
              <a:t>Exponential Models</a:t>
            </a:r>
          </a:p>
        </p:txBody>
      </p:sp>
    </p:spTree>
    <p:extLst>
      <p:ext uri="{BB962C8B-B14F-4D97-AF65-F5344CB8AC3E}">
        <p14:creationId xmlns:p14="http://schemas.microsoft.com/office/powerpoint/2010/main" val="1888217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3</a:t>
            </a:r>
          </a:p>
        </p:txBody>
      </p:sp>
      <p:sp>
        <p:nvSpPr>
          <p:cNvPr id="3" name="Content Placeholder 2"/>
          <p:cNvSpPr>
            <a:spLocks noGrp="1"/>
          </p:cNvSpPr>
          <p:nvPr>
            <p:ph sz="quarter" idx="1"/>
          </p:nvPr>
        </p:nvSpPr>
        <p:spPr/>
        <p:txBody>
          <a:bodyPr/>
          <a:lstStyle/>
          <a:p>
            <a:r>
              <a:rPr lang="en-US" dirty="0"/>
              <a:t>Graph </a:t>
            </a:r>
          </a:p>
          <a:p>
            <a:pPr marL="0" indent="0">
              <a:buNone/>
            </a:pP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600200"/>
            <a:ext cx="4648200" cy="4726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547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Exponential Models</a:t>
            </a:r>
          </a:p>
        </p:txBody>
      </p:sp>
      <p:sp>
        <p:nvSpPr>
          <p:cNvPr id="3" name="Content Placeholder 2"/>
          <p:cNvSpPr>
            <a:spLocks noGrp="1"/>
          </p:cNvSpPr>
          <p:nvPr>
            <p:ph sz="quarter" idx="1"/>
          </p:nvPr>
        </p:nvSpPr>
        <p:spPr/>
        <p:txBody>
          <a:bodyPr/>
          <a:lstStyle/>
          <a:p>
            <a:pPr marL="0" indent="0">
              <a:buNone/>
            </a:pPr>
            <a:r>
              <a:rPr lang="en-US" b="1" dirty="0"/>
              <a:t> </a:t>
            </a:r>
            <a:endParaRPr lang="en-US" dirty="0"/>
          </a:p>
          <a:p>
            <a:r>
              <a:rPr lang="en-US" dirty="0"/>
              <a:t>Exponential models are used to predict human populations, animal populations, money growth, pollution growth, and other aspects of society that fit exponential models. The variable of an exponential model is found in the exponent of the equation.</a:t>
            </a:r>
          </a:p>
          <a:p>
            <a:endParaRPr lang="en-US" dirty="0"/>
          </a:p>
        </p:txBody>
      </p:sp>
    </p:spTree>
    <p:extLst>
      <p:ext uri="{BB962C8B-B14F-4D97-AF65-F5344CB8AC3E}">
        <p14:creationId xmlns:p14="http://schemas.microsoft.com/office/powerpoint/2010/main" val="3507815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Exponential Growth</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14:m>
                  <m:oMath xmlns:m="http://schemas.openxmlformats.org/officeDocument/2006/math">
                    <m:r>
                      <a:rPr lang="en-US" b="0" i="1" smtClean="0">
                        <a:latin typeface="Cambria Math"/>
                      </a:rPr>
                      <m:t>𝑃</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0</m:t>
                        </m:r>
                      </m:sub>
                    </m:sSub>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𝑘𝑡</m:t>
                        </m:r>
                      </m:sup>
                    </m:sSup>
                  </m:oMath>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m:t>
                      </m:r>
                      <m:r>
                        <a:rPr lang="en-US" b="0" i="1" smtClean="0">
                          <a:latin typeface="Cambria Math"/>
                        </a:rPr>
                        <m:t>=</m:t>
                      </m:r>
                      <m:r>
                        <a:rPr lang="en-US" b="0" i="1" smtClean="0">
                          <a:latin typeface="Cambria Math"/>
                        </a:rPr>
                        <m:t>𝑁𝑒𝑤</m:t>
                      </m:r>
                      <m:r>
                        <a:rPr lang="en-US" b="0" i="1" smtClean="0">
                          <a:latin typeface="Cambria Math"/>
                        </a:rPr>
                        <m:t> </m:t>
                      </m:r>
                      <m:r>
                        <a:rPr lang="en-US" b="0" i="1" smtClean="0">
                          <a:latin typeface="Cambria Math" panose="02040503050406030204" pitchFamily="18" charset="0"/>
                        </a:rPr>
                        <m:t>𝑉𝑎𝑙𝑢𝑒</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𝑜</m:t>
                          </m:r>
                        </m:sub>
                      </m:sSub>
                      <m:r>
                        <a:rPr lang="en-US" b="0" i="1" smtClean="0">
                          <a:latin typeface="Cambria Math"/>
                        </a:rPr>
                        <m:t>=</m:t>
                      </m:r>
                      <m:r>
                        <a:rPr lang="en-US" b="0" i="1" smtClean="0">
                          <a:latin typeface="Cambria Math"/>
                        </a:rPr>
                        <m:t>𝐼𝑛𝑖𝑡𝑖𝑎𝑙</m:t>
                      </m:r>
                      <m:r>
                        <a:rPr lang="en-US" b="0" i="1" smtClean="0">
                          <a:latin typeface="Cambria Math"/>
                        </a:rPr>
                        <m:t> </m:t>
                      </m:r>
                      <m:r>
                        <a:rPr lang="en-US" b="0" i="1" smtClean="0">
                          <a:latin typeface="Cambria Math" panose="02040503050406030204" pitchFamily="18" charset="0"/>
                        </a:rPr>
                        <m:t>𝑉𝑎𝑙𝑢𝑒</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𝑘</m:t>
                      </m:r>
                      <m:r>
                        <a:rPr lang="en-US" b="0" i="1" smtClean="0">
                          <a:latin typeface="Cambria Math"/>
                        </a:rPr>
                        <m:t>=</m:t>
                      </m:r>
                      <m:r>
                        <a:rPr lang="en-US" b="0" i="1" smtClean="0">
                          <a:latin typeface="Cambria Math"/>
                        </a:rPr>
                        <m:t>𝑅𝑎𝑡𝑒</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𝑡</m:t>
                      </m:r>
                      <m:r>
                        <a:rPr lang="en-US" b="0" i="1" smtClean="0">
                          <a:latin typeface="Cambria Math"/>
                        </a:rPr>
                        <m:t>=</m:t>
                      </m:r>
                      <m:r>
                        <a:rPr lang="en-US" b="0" i="1" smtClean="0">
                          <a:latin typeface="Cambria Math"/>
                        </a:rPr>
                        <m:t>𝑇𝑖𝑚𝑒</m:t>
                      </m:r>
                    </m:oMath>
                  </m:oMathPara>
                </a14:m>
                <a:endParaRPr lang="en-US" b="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784"/>
                </a:stretch>
              </a:blipFill>
            </p:spPr>
            <p:txBody>
              <a:bodyPr/>
              <a:lstStyle/>
              <a:p>
                <a:r>
                  <a:rPr lang="en-US">
                    <a:noFill/>
                  </a:rPr>
                  <a:t> </a:t>
                </a:r>
              </a:p>
            </p:txBody>
          </p:sp>
        </mc:Fallback>
      </mc:AlternateContent>
    </p:spTree>
    <p:extLst>
      <p:ext uri="{BB962C8B-B14F-4D97-AF65-F5344CB8AC3E}">
        <p14:creationId xmlns:p14="http://schemas.microsoft.com/office/powerpoint/2010/main" val="4122329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p:sp>
        <p:nvSpPr>
          <p:cNvPr id="3" name="Content Placeholder 2"/>
          <p:cNvSpPr>
            <a:spLocks noGrp="1"/>
          </p:cNvSpPr>
          <p:nvPr>
            <p:ph sz="quarter" idx="1"/>
          </p:nvPr>
        </p:nvSpPr>
        <p:spPr/>
        <p:txBody>
          <a:bodyPr/>
          <a:lstStyle/>
          <a:p>
            <a:r>
              <a:rPr lang="en-US" dirty="0"/>
              <a:t>The population of the United States is 320 million, what would be the population of the U. S. be in 20 years if its population would growth at a steady rate of .7 % for 20 years?</a:t>
            </a:r>
          </a:p>
          <a:p>
            <a:pPr marL="0" indent="0">
              <a:buNone/>
            </a:pPr>
            <a:endParaRPr lang="en-US" dirty="0"/>
          </a:p>
        </p:txBody>
      </p:sp>
    </p:spTree>
    <p:extLst>
      <p:ext uri="{BB962C8B-B14F-4D97-AF65-F5344CB8AC3E}">
        <p14:creationId xmlns:p14="http://schemas.microsoft.com/office/powerpoint/2010/main" val="2260750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3</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𝑃</m:t>
                          </m:r>
                        </m:e>
                        <m:sub>
                          <m:r>
                            <a:rPr lang="en-US" b="0" i="1" smtClean="0">
                              <a:latin typeface="Cambria Math"/>
                            </a:rPr>
                            <m:t>𝑜</m:t>
                          </m:r>
                        </m:sub>
                      </m:sSub>
                      <m:r>
                        <a:rPr lang="en-US" b="0" i="1" smtClean="0">
                          <a:latin typeface="Cambria Math"/>
                        </a:rPr>
                        <m:t>=320 </m:t>
                      </m:r>
                      <m:r>
                        <a:rPr lang="en-US" b="0" i="1" smtClean="0">
                          <a:latin typeface="Cambria Math"/>
                        </a:rPr>
                        <m:t>𝑚𝑖𝑙𝑙𝑖𝑜𝑛</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𝑘</m:t>
                      </m:r>
                      <m:r>
                        <a:rPr lang="en-US" b="0" i="1" smtClean="0">
                          <a:latin typeface="Cambria Math"/>
                        </a:rPr>
                        <m:t>=.007</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𝑡</m:t>
                      </m:r>
                      <m:r>
                        <a:rPr lang="en-US" b="0" i="1" smtClean="0">
                          <a:latin typeface="Cambria Math"/>
                        </a:rPr>
                        <m:t>=20 </m:t>
                      </m:r>
                      <m:r>
                        <a:rPr lang="en-US" b="0" i="1" smtClean="0">
                          <a:latin typeface="Cambria Math"/>
                        </a:rPr>
                        <m:t>𝑦𝑒𝑎𝑟𝑠</m:t>
                      </m:r>
                    </m:oMath>
                  </m:oMathPara>
                </a14:m>
                <a:endParaRPr lang="en-US" b="0" dirty="0"/>
              </a:p>
              <a:p>
                <a:pPr marL="0" indent="0">
                  <a:buNone/>
                </a:pPr>
                <a:endParaRPr lang="en-US" b="0"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𝑃</m:t>
                      </m:r>
                      <m:r>
                        <a:rPr lang="en-US" i="1">
                          <a:latin typeface="Cambria Math"/>
                        </a:rPr>
                        <m:t>=</m:t>
                      </m:r>
                      <m:sSub>
                        <m:sSubPr>
                          <m:ctrlPr>
                            <a:rPr lang="en-US" i="1">
                              <a:latin typeface="Cambria Math" panose="02040503050406030204" pitchFamily="18" charset="0"/>
                            </a:rPr>
                          </m:ctrlPr>
                        </m:sSubPr>
                        <m:e>
                          <m:r>
                            <a:rPr lang="en-US" i="1">
                              <a:latin typeface="Cambria Math"/>
                            </a:rPr>
                            <m:t>𝑃</m:t>
                          </m:r>
                        </m:e>
                        <m:sub>
                          <m:r>
                            <a:rPr lang="en-US" i="1">
                              <a:latin typeface="Cambria Math"/>
                            </a:rPr>
                            <m:t>0</m:t>
                          </m:r>
                        </m:sub>
                      </m:sSub>
                      <m:sSup>
                        <m:sSupPr>
                          <m:ctrlPr>
                            <a:rPr lang="en-US" i="1">
                              <a:latin typeface="Cambria Math" panose="02040503050406030204" pitchFamily="18" charset="0"/>
                            </a:rPr>
                          </m:ctrlPr>
                        </m:sSupPr>
                        <m:e>
                          <m:r>
                            <a:rPr lang="en-US" i="1">
                              <a:latin typeface="Cambria Math"/>
                            </a:rPr>
                            <m:t>𝑒</m:t>
                          </m:r>
                        </m:e>
                        <m:sup>
                          <m:r>
                            <a:rPr lang="en-US" i="1">
                              <a:latin typeface="Cambria Math"/>
                            </a:rPr>
                            <m:t>𝑘𝑡</m:t>
                          </m:r>
                        </m:sup>
                      </m:sSup>
                      <m:r>
                        <a:rPr lang="en-US" b="0" i="1" smtClean="0">
                          <a:latin typeface="Cambria Math"/>
                        </a:rPr>
                        <m:t>=320</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(.007)(20)</m:t>
                          </m:r>
                        </m:sup>
                      </m:sSup>
                      <m:r>
                        <a:rPr lang="en-US" b="0" i="1" smtClean="0">
                          <a:latin typeface="Cambria Math"/>
                        </a:rPr>
                        <m:t>=320</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.14</m:t>
                          </m:r>
                        </m:sup>
                      </m:sSup>
                      <m:r>
                        <a:rPr lang="en-US" b="0" i="1" smtClean="0">
                          <a:latin typeface="Cambria Math"/>
                          <a:ea typeface="Cambria Math"/>
                        </a:rPr>
                        <m:t>≈368 </m:t>
                      </m:r>
                      <m:r>
                        <a:rPr lang="en-US" b="0" i="1" smtClean="0">
                          <a:latin typeface="Cambria Math"/>
                          <a:ea typeface="Cambria Math"/>
                        </a:rPr>
                        <m:t>𝑚𝑖𝑙𝑙𝑖𝑜𝑛</m:t>
                      </m:r>
                    </m:oMath>
                  </m:oMathPara>
                </a14:m>
                <a:endParaRPr lang="en-US" dirty="0"/>
              </a:p>
              <a:p>
                <a:pPr marL="0" indent="0">
                  <a:buNone/>
                </a:pPr>
                <a:endParaRPr lang="en-US" b="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17328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a:t>Example 4</a:t>
            </a:r>
          </a:p>
        </p:txBody>
      </p:sp>
      <p:sp>
        <p:nvSpPr>
          <p:cNvPr id="3" name="Content Placeholder 2"/>
          <p:cNvSpPr>
            <a:spLocks noGrp="1"/>
          </p:cNvSpPr>
          <p:nvPr>
            <p:ph sz="quarter" idx="1"/>
          </p:nvPr>
        </p:nvSpPr>
        <p:spPr/>
        <p:txBody>
          <a:bodyPr/>
          <a:lstStyle/>
          <a:p>
            <a:r>
              <a:rPr lang="en-US" dirty="0"/>
              <a:t>The population of Blacksburg, Virginia is 41,000, what would be the population in 10 years if Blacksburg would grow at a rate of 1.1 % per year?</a:t>
            </a:r>
          </a:p>
          <a:p>
            <a:pPr marL="0" indent="0">
              <a:buNone/>
            </a:pPr>
            <a:endParaRPr lang="en-US" dirty="0"/>
          </a:p>
        </p:txBody>
      </p:sp>
    </p:spTree>
    <p:extLst>
      <p:ext uri="{BB962C8B-B14F-4D97-AF65-F5344CB8AC3E}">
        <p14:creationId xmlns:p14="http://schemas.microsoft.com/office/powerpoint/2010/main" val="3656111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4</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marL="0" indent="0">
                  <a:buNone/>
                </a:pPr>
                <a:endParaRPr lang="en-US" i="1" dirty="0">
                  <a:latin typeface="Cambria Math"/>
                </a:endParaRPr>
              </a:p>
              <a:p>
                <a:pPr marL="0" indent="0">
                  <a:buNone/>
                </a:pPr>
                <a:endParaRPr lang="en-US" i="1" dirty="0">
                  <a:latin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𝑃</m:t>
                          </m:r>
                        </m:e>
                        <m:sub>
                          <m:r>
                            <a:rPr lang="en-US" b="0" i="1" smtClean="0">
                              <a:latin typeface="Cambria Math"/>
                            </a:rPr>
                            <m:t>𝑜</m:t>
                          </m:r>
                        </m:sub>
                      </m:sSub>
                      <m:r>
                        <a:rPr lang="en-US" b="0" i="1" smtClean="0">
                          <a:latin typeface="Cambria Math"/>
                        </a:rPr>
                        <m:t>=41,000</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𝑘</m:t>
                      </m:r>
                      <m:r>
                        <a:rPr lang="en-US" b="0" i="1" smtClean="0">
                          <a:latin typeface="Cambria Math"/>
                        </a:rPr>
                        <m:t>=.011</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𝑡</m:t>
                      </m:r>
                      <m:r>
                        <a:rPr lang="en-US" b="0" i="1" smtClean="0">
                          <a:latin typeface="Cambria Math"/>
                        </a:rPr>
                        <m:t>=10 </m:t>
                      </m:r>
                      <m:r>
                        <a:rPr lang="en-US" b="0" i="1" smtClean="0">
                          <a:latin typeface="Cambria Math"/>
                        </a:rPr>
                        <m:t>𝑦𝑒𝑎𝑟𝑠</m:t>
                      </m:r>
                    </m:oMath>
                  </m:oMathPara>
                </a14:m>
                <a:endParaRPr lang="en-US" b="0" dirty="0"/>
              </a:p>
              <a:p>
                <a:pPr marL="0" indent="0">
                  <a:buNone/>
                </a:pPr>
                <a:endParaRPr lang="en-US" b="0"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𝑃</m:t>
                      </m:r>
                      <m:r>
                        <a:rPr lang="en-US" i="1">
                          <a:latin typeface="Cambria Math"/>
                        </a:rPr>
                        <m:t>=</m:t>
                      </m:r>
                      <m:sSub>
                        <m:sSubPr>
                          <m:ctrlPr>
                            <a:rPr lang="en-US" i="1">
                              <a:latin typeface="Cambria Math" panose="02040503050406030204" pitchFamily="18" charset="0"/>
                            </a:rPr>
                          </m:ctrlPr>
                        </m:sSubPr>
                        <m:e>
                          <m:r>
                            <a:rPr lang="en-US" i="1">
                              <a:latin typeface="Cambria Math"/>
                            </a:rPr>
                            <m:t>𝑃</m:t>
                          </m:r>
                        </m:e>
                        <m:sub>
                          <m:r>
                            <a:rPr lang="en-US" i="1">
                              <a:latin typeface="Cambria Math"/>
                            </a:rPr>
                            <m:t>0</m:t>
                          </m:r>
                        </m:sub>
                      </m:sSub>
                      <m:sSup>
                        <m:sSupPr>
                          <m:ctrlPr>
                            <a:rPr lang="en-US" i="1">
                              <a:latin typeface="Cambria Math" panose="02040503050406030204" pitchFamily="18" charset="0"/>
                            </a:rPr>
                          </m:ctrlPr>
                        </m:sSupPr>
                        <m:e>
                          <m:r>
                            <a:rPr lang="en-US" i="1">
                              <a:latin typeface="Cambria Math"/>
                            </a:rPr>
                            <m:t>𝑒</m:t>
                          </m:r>
                        </m:e>
                        <m:sup>
                          <m:r>
                            <a:rPr lang="en-US" i="1">
                              <a:latin typeface="Cambria Math"/>
                            </a:rPr>
                            <m:t>𝑘𝑡</m:t>
                          </m:r>
                        </m:sup>
                      </m:sSup>
                      <m:r>
                        <a:rPr lang="en-US" b="0" i="1" smtClean="0">
                          <a:latin typeface="Cambria Math"/>
                        </a:rPr>
                        <m:t>=41,000</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(.011)(10)</m:t>
                          </m:r>
                        </m:sup>
                      </m:sSup>
                      <m:r>
                        <a:rPr lang="en-US" b="0" i="1" smtClean="0">
                          <a:latin typeface="Cambria Math"/>
                        </a:rPr>
                        <m:t>=41,000</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.11</m:t>
                          </m:r>
                        </m:sup>
                      </m:sSup>
                      <m:r>
                        <a:rPr lang="en-US" b="0" i="1" smtClean="0">
                          <a:latin typeface="Cambria Math"/>
                          <a:ea typeface="Cambria Math"/>
                        </a:rPr>
                        <m:t>≈45,767</m:t>
                      </m:r>
                    </m:oMath>
                  </m:oMathPara>
                </a14:m>
                <a:endParaRPr lang="en-US" dirty="0"/>
              </a:p>
              <a:p>
                <a:pPr marL="0" indent="0">
                  <a:buNone/>
                </a:pPr>
                <a:endParaRPr lang="en-US" b="0"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618059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5</a:t>
            </a:r>
          </a:p>
        </p:txBody>
      </p:sp>
      <p:sp>
        <p:nvSpPr>
          <p:cNvPr id="3" name="Content Placeholder 2"/>
          <p:cNvSpPr>
            <a:spLocks noGrp="1"/>
          </p:cNvSpPr>
          <p:nvPr>
            <p:ph sz="quarter" idx="1"/>
          </p:nvPr>
        </p:nvSpPr>
        <p:spPr/>
        <p:txBody>
          <a:bodyPr/>
          <a:lstStyle/>
          <a:p>
            <a:r>
              <a:rPr lang="en-US" dirty="0"/>
              <a:t>Past Study:</a:t>
            </a:r>
          </a:p>
          <a:p>
            <a:pPr marL="0" indent="0">
              <a:buNone/>
            </a:pPr>
            <a:r>
              <a:rPr lang="en-US" dirty="0"/>
              <a:t>In 1995 the United States had greenhouse emissions of about 1400 million tons, where as China had greenhouse emissions of about 850 million tons.  If in the next 25 years China greenhouse emission grew by 4 percent and the U. S. greenhouse emission grew by 1.3 percent, what would the emissions in tons for both countries in 2020?</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37564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5</a:t>
            </a:r>
          </a:p>
        </p:txBody>
      </p:sp>
      <p:sp>
        <p:nvSpPr>
          <p:cNvPr id="3" name="Content Placeholder 2"/>
          <p:cNvSpPr>
            <a:spLocks noGrp="1"/>
          </p:cNvSpPr>
          <p:nvPr>
            <p:ph sz="quarter" idx="1"/>
          </p:nvPr>
        </p:nvSpPr>
        <p:spPr/>
        <p:txBody>
          <a:bodyPr/>
          <a:lstStyle/>
          <a:p>
            <a:r>
              <a:rPr lang="en-US" dirty="0"/>
              <a:t>US Emissions:</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7997662"/>
              </p:ext>
            </p:extLst>
          </p:nvPr>
        </p:nvGraphicFramePr>
        <p:xfrm>
          <a:off x="463550" y="2209800"/>
          <a:ext cx="7451725" cy="3578225"/>
        </p:xfrm>
        <a:graphic>
          <a:graphicData uri="http://schemas.openxmlformats.org/presentationml/2006/ole">
            <mc:AlternateContent xmlns:mc="http://schemas.openxmlformats.org/markup-compatibility/2006">
              <mc:Choice xmlns:v="urn:schemas-microsoft-com:vml" Requires="v">
                <p:oleObj spid="_x0000_s5135" name="Equation" r:id="rId3" imgW="2895480" imgH="1396800" progId="Equation.3">
                  <p:embed/>
                </p:oleObj>
              </mc:Choice>
              <mc:Fallback>
                <p:oleObj name="Equation" r:id="rId3" imgW="2895480" imgH="1396800" progId="Equation.3">
                  <p:embed/>
                  <p:pic>
                    <p:nvPicPr>
                      <p:cNvPr id="0" name="Object 3"/>
                      <p:cNvPicPr>
                        <a:picLocks noChangeAspect="1" noChangeArrowheads="1"/>
                      </p:cNvPicPr>
                      <p:nvPr/>
                    </p:nvPicPr>
                    <p:blipFill>
                      <a:blip r:embed="rId4"/>
                      <a:srcRect/>
                      <a:stretch>
                        <a:fillRect/>
                      </a:stretch>
                    </p:blipFill>
                    <p:spPr bwMode="auto">
                      <a:xfrm>
                        <a:off x="463550" y="2209800"/>
                        <a:ext cx="7451725" cy="3578225"/>
                      </a:xfrm>
                      <a:prstGeom prst="rect">
                        <a:avLst/>
                      </a:prstGeom>
                      <a:noFill/>
                    </p:spPr>
                  </p:pic>
                </p:oleObj>
              </mc:Fallback>
            </mc:AlternateContent>
          </a:graphicData>
        </a:graphic>
      </p:graphicFrame>
    </p:spTree>
    <p:extLst>
      <p:ext uri="{BB962C8B-B14F-4D97-AF65-F5344CB8AC3E}">
        <p14:creationId xmlns:p14="http://schemas.microsoft.com/office/powerpoint/2010/main" val="4005569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5</a:t>
            </a:r>
          </a:p>
        </p:txBody>
      </p:sp>
      <p:sp>
        <p:nvSpPr>
          <p:cNvPr id="3" name="Content Placeholder 2"/>
          <p:cNvSpPr>
            <a:spLocks noGrp="1"/>
          </p:cNvSpPr>
          <p:nvPr>
            <p:ph sz="quarter" idx="1"/>
          </p:nvPr>
        </p:nvSpPr>
        <p:spPr/>
        <p:txBody>
          <a:bodyPr/>
          <a:lstStyle/>
          <a:p>
            <a:r>
              <a:rPr lang="en-US" dirty="0"/>
              <a:t>China’s Emissions</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803908754"/>
              </p:ext>
            </p:extLst>
          </p:nvPr>
        </p:nvGraphicFramePr>
        <p:xfrm>
          <a:off x="914400" y="2209800"/>
          <a:ext cx="6668046" cy="3559175"/>
        </p:xfrm>
        <a:graphic>
          <a:graphicData uri="http://schemas.openxmlformats.org/presentationml/2006/ole">
            <mc:AlternateContent xmlns:mc="http://schemas.openxmlformats.org/markup-compatibility/2006">
              <mc:Choice xmlns:v="urn:schemas-microsoft-com:vml" Requires="v">
                <p:oleObj spid="_x0000_s6160" name="Equation" r:id="rId3" imgW="2616120" imgH="1396800" progId="Equation.3">
                  <p:embed/>
                </p:oleObj>
              </mc:Choice>
              <mc:Fallback>
                <p:oleObj name="Equation" r:id="rId3" imgW="2616120" imgH="1396800" progId="Equation.3">
                  <p:embed/>
                  <p:pic>
                    <p:nvPicPr>
                      <p:cNvPr id="0" name="Object 5"/>
                      <p:cNvPicPr>
                        <a:picLocks noChangeAspect="1" noChangeArrowheads="1"/>
                      </p:cNvPicPr>
                      <p:nvPr/>
                    </p:nvPicPr>
                    <p:blipFill>
                      <a:blip r:embed="rId4"/>
                      <a:srcRect/>
                      <a:stretch>
                        <a:fillRect/>
                      </a:stretch>
                    </p:blipFill>
                    <p:spPr bwMode="auto">
                      <a:xfrm>
                        <a:off x="914400" y="2209800"/>
                        <a:ext cx="6668046" cy="3559175"/>
                      </a:xfrm>
                      <a:prstGeom prst="rect">
                        <a:avLst/>
                      </a:prstGeom>
                      <a:noFill/>
                    </p:spPr>
                  </p:pic>
                </p:oleObj>
              </mc:Fallback>
            </mc:AlternateContent>
          </a:graphicData>
        </a:graphic>
      </p:graphicFrame>
    </p:spTree>
    <p:extLst>
      <p:ext uri="{BB962C8B-B14F-4D97-AF65-F5344CB8AC3E}">
        <p14:creationId xmlns:p14="http://schemas.microsoft.com/office/powerpoint/2010/main" val="2526607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Euler number</a:t>
            </a:r>
          </a:p>
        </p:txBody>
      </p:sp>
      <p:sp>
        <p:nvSpPr>
          <p:cNvPr id="3" name="Content Placeholder 2"/>
          <p:cNvSpPr>
            <a:spLocks noGrp="1"/>
          </p:cNvSpPr>
          <p:nvPr>
            <p:ph sz="quarter" idx="1"/>
          </p:nvPr>
        </p:nvSpPr>
        <p:spPr/>
        <p:txBody>
          <a:bodyPr/>
          <a:lstStyle/>
          <a:p>
            <a:r>
              <a:rPr lang="en-US" dirty="0"/>
              <a:t>“The Euler number”</a:t>
            </a:r>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604614901"/>
              </p:ext>
            </p:extLst>
          </p:nvPr>
        </p:nvGraphicFramePr>
        <p:xfrm>
          <a:off x="1066800" y="2286000"/>
          <a:ext cx="3208338" cy="750888"/>
        </p:xfrm>
        <a:graphic>
          <a:graphicData uri="http://schemas.openxmlformats.org/presentationml/2006/ole">
            <mc:AlternateContent xmlns:mc="http://schemas.openxmlformats.org/markup-compatibility/2006">
              <mc:Choice xmlns:v="urn:schemas-microsoft-com:vml" Requires="v">
                <p:oleObj spid="_x0000_s1041" name="Equation" r:id="rId3" imgW="787320" imgH="177480" progId="Equation.3">
                  <p:embed/>
                </p:oleObj>
              </mc:Choice>
              <mc:Fallback>
                <p:oleObj name="Equation" r:id="rId3" imgW="787320" imgH="177480" progId="Equation.3">
                  <p:embed/>
                  <p:pic>
                    <p:nvPicPr>
                      <p:cNvPr id="0" name="Object 3"/>
                      <p:cNvPicPr>
                        <a:picLocks noChangeAspect="1" noChangeArrowheads="1"/>
                      </p:cNvPicPr>
                      <p:nvPr/>
                    </p:nvPicPr>
                    <p:blipFill>
                      <a:blip r:embed="rId4"/>
                      <a:srcRect/>
                      <a:stretch>
                        <a:fillRect/>
                      </a:stretch>
                    </p:blipFill>
                    <p:spPr bwMode="auto">
                      <a:xfrm>
                        <a:off x="1066800" y="2286000"/>
                        <a:ext cx="3208338" cy="750888"/>
                      </a:xfrm>
                      <a:prstGeom prst="rect">
                        <a:avLst/>
                      </a:prstGeom>
                      <a:noFill/>
                    </p:spPr>
                  </p:pic>
                </p:oleObj>
              </mc:Fallback>
            </mc:AlternateContent>
          </a:graphicData>
        </a:graphic>
      </p:graphicFrame>
    </p:spTree>
    <p:extLst>
      <p:ext uri="{BB962C8B-B14F-4D97-AF65-F5344CB8AC3E}">
        <p14:creationId xmlns:p14="http://schemas.microsoft.com/office/powerpoint/2010/main" val="421047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Exponential Decay</a:t>
            </a:r>
          </a:p>
        </p:txBody>
      </p:sp>
      <p:sp>
        <p:nvSpPr>
          <p:cNvPr id="3" name="Content Placeholder 2"/>
          <p:cNvSpPr>
            <a:spLocks noGrp="1"/>
          </p:cNvSpPr>
          <p:nvPr>
            <p:ph sz="quarter" idx="1"/>
          </p:nvPr>
        </p:nvSpPr>
        <p:spPr/>
        <p:txBody>
          <a:bodyPr/>
          <a:lstStyle/>
          <a:p>
            <a:r>
              <a:rPr lang="en-US" dirty="0"/>
              <a:t>Exponential decay models are use to measure radioactive decay, decreasing populations, Half-life, and other elements that fit an exponential model.  Again, the one variable in an exponential decay models in found in the exponent</a:t>
            </a:r>
          </a:p>
        </p:txBody>
      </p:sp>
    </p:spTree>
    <p:extLst>
      <p:ext uri="{BB962C8B-B14F-4D97-AF65-F5344CB8AC3E}">
        <p14:creationId xmlns:p14="http://schemas.microsoft.com/office/powerpoint/2010/main" val="3564949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Exponential Decay</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14:m>
                  <m:oMath xmlns:m="http://schemas.openxmlformats.org/officeDocument/2006/math">
                    <m:r>
                      <a:rPr lang="en-US" b="0" i="1" smtClean="0">
                        <a:latin typeface="Cambria Math"/>
                      </a:rPr>
                      <m:t>𝑃</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0</m:t>
                        </m:r>
                      </m:sub>
                    </m:sSub>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m:t>
                        </m:r>
                        <m:r>
                          <a:rPr lang="en-US" b="0" i="1" smtClean="0">
                            <a:latin typeface="Cambria Math"/>
                          </a:rPr>
                          <m:t>𝑘𝑡</m:t>
                        </m:r>
                      </m:sup>
                    </m:sSup>
                  </m:oMath>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𝑃</m:t>
                      </m:r>
                      <m:r>
                        <a:rPr lang="en-US" b="0" i="1" smtClean="0">
                          <a:latin typeface="Cambria Math"/>
                        </a:rPr>
                        <m:t>=</m:t>
                      </m:r>
                      <m:r>
                        <a:rPr lang="en-US" b="0" i="1" smtClean="0">
                          <a:latin typeface="Cambria Math"/>
                        </a:rPr>
                        <m:t>𝑁𝑒𝑤</m:t>
                      </m:r>
                      <m:r>
                        <a:rPr lang="en-US" b="0" i="1" smtClean="0">
                          <a:latin typeface="Cambria Math"/>
                        </a:rPr>
                        <m:t> </m:t>
                      </m:r>
                      <m:r>
                        <a:rPr lang="en-US" b="0" i="1" smtClean="0">
                          <a:latin typeface="Cambria Math" panose="02040503050406030204" pitchFamily="18" charset="0"/>
                        </a:rPr>
                        <m:t>𝑉𝑎𝑙𝑢𝑒</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a:rPr>
                            <m:t>𝑃</m:t>
                          </m:r>
                        </m:e>
                        <m:sub>
                          <m:r>
                            <a:rPr lang="en-US" b="0" i="1" smtClean="0">
                              <a:latin typeface="Cambria Math"/>
                            </a:rPr>
                            <m:t>𝑜</m:t>
                          </m:r>
                        </m:sub>
                      </m:sSub>
                      <m:r>
                        <a:rPr lang="en-US" b="0" i="1" smtClean="0">
                          <a:latin typeface="Cambria Math"/>
                        </a:rPr>
                        <m:t>=</m:t>
                      </m:r>
                      <m:r>
                        <a:rPr lang="en-US" b="0" i="1" smtClean="0">
                          <a:latin typeface="Cambria Math"/>
                        </a:rPr>
                        <m:t>𝐼𝑛𝑖𝑡𝑖𝑎𝑙</m:t>
                      </m:r>
                      <m:r>
                        <a:rPr lang="en-US" b="0" i="1" smtClean="0">
                          <a:latin typeface="Cambria Math"/>
                        </a:rPr>
                        <m:t> </m:t>
                      </m:r>
                      <m:r>
                        <a:rPr lang="en-US" b="0" i="1" smtClean="0">
                          <a:latin typeface="Cambria Math" panose="02040503050406030204" pitchFamily="18" charset="0"/>
                        </a:rPr>
                        <m:t>𝑉𝑎𝑙𝑢𝑒</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𝑘</m:t>
                      </m:r>
                      <m:r>
                        <a:rPr lang="en-US" b="0" i="1" smtClean="0">
                          <a:latin typeface="Cambria Math"/>
                        </a:rPr>
                        <m:t>=</m:t>
                      </m:r>
                      <m:r>
                        <a:rPr lang="en-US" b="0" i="1" smtClean="0">
                          <a:latin typeface="Cambria Math"/>
                        </a:rPr>
                        <m:t>𝑅𝑎𝑡𝑒</m:t>
                      </m:r>
                    </m:oMath>
                  </m:oMathPara>
                </a14:m>
                <a:endParaRPr lang="en-US" b="0"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𝑡</m:t>
                      </m:r>
                      <m:r>
                        <a:rPr lang="en-US" b="0" i="1" smtClean="0">
                          <a:latin typeface="Cambria Math"/>
                        </a:rPr>
                        <m:t>=</m:t>
                      </m:r>
                      <m:r>
                        <a:rPr lang="en-US" b="0" i="1" smtClean="0">
                          <a:latin typeface="Cambria Math"/>
                        </a:rPr>
                        <m:t>𝑇𝑖𝑚𝑒</m:t>
                      </m:r>
                    </m:oMath>
                  </m:oMathPara>
                </a14:m>
                <a:endParaRPr lang="en-US" b="0"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784"/>
                </a:stretch>
              </a:blipFill>
            </p:spPr>
            <p:txBody>
              <a:bodyPr/>
              <a:lstStyle/>
              <a:p>
                <a:r>
                  <a:rPr lang="en-US">
                    <a:noFill/>
                  </a:rPr>
                  <a:t> </a:t>
                </a:r>
              </a:p>
            </p:txBody>
          </p:sp>
        </mc:Fallback>
      </mc:AlternateContent>
    </p:spTree>
    <p:extLst>
      <p:ext uri="{BB962C8B-B14F-4D97-AF65-F5344CB8AC3E}">
        <p14:creationId xmlns:p14="http://schemas.microsoft.com/office/powerpoint/2010/main" val="2430706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6</a:t>
            </a:r>
          </a:p>
        </p:txBody>
      </p:sp>
      <p:sp>
        <p:nvSpPr>
          <p:cNvPr id="3" name="Content Placeholder 2"/>
          <p:cNvSpPr>
            <a:spLocks noGrp="1"/>
          </p:cNvSpPr>
          <p:nvPr>
            <p:ph sz="quarter" idx="1"/>
          </p:nvPr>
        </p:nvSpPr>
        <p:spPr/>
        <p:txBody>
          <a:bodyPr/>
          <a:lstStyle/>
          <a:p>
            <a:r>
              <a:rPr lang="en-US" dirty="0"/>
              <a:t>A certain population of black bears in the eastern United States has been decreasing by 3.1 percent per year.  If this trend keeps up, what will be the population of bears in 20 years if there are currently 1000 bears.</a:t>
            </a:r>
          </a:p>
          <a:p>
            <a:pPr marL="0" indent="0">
              <a:buNone/>
            </a:pPr>
            <a:endParaRPr lang="en-US" dirty="0"/>
          </a:p>
        </p:txBody>
      </p:sp>
    </p:spTree>
    <p:extLst>
      <p:ext uri="{BB962C8B-B14F-4D97-AF65-F5344CB8AC3E}">
        <p14:creationId xmlns:p14="http://schemas.microsoft.com/office/powerpoint/2010/main" val="196048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6</a:t>
            </a:r>
          </a:p>
        </p:txBody>
      </p:sp>
      <p:sp>
        <p:nvSpPr>
          <p:cNvPr id="3" name="Content Placeholder 2"/>
          <p:cNvSpPr>
            <a:spLocks noGrp="1"/>
          </p:cNvSpPr>
          <p:nvPr>
            <p:ph sz="quarter" idx="1"/>
          </p:nvPr>
        </p:nvSpPr>
        <p:spPr/>
        <p:txBody>
          <a:bodyPr/>
          <a:lstStyle/>
          <a:p>
            <a:r>
              <a:rPr lang="en-US" dirty="0"/>
              <a:t>Use the decay model</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91778862"/>
              </p:ext>
            </p:extLst>
          </p:nvPr>
        </p:nvGraphicFramePr>
        <p:xfrm>
          <a:off x="990600" y="2209800"/>
          <a:ext cx="4495800" cy="4300613"/>
        </p:xfrm>
        <a:graphic>
          <a:graphicData uri="http://schemas.openxmlformats.org/presentationml/2006/ole">
            <mc:AlternateContent xmlns:mc="http://schemas.openxmlformats.org/markup-compatibility/2006">
              <mc:Choice xmlns:v="urn:schemas-microsoft-com:vml" Requires="v">
                <p:oleObj spid="_x0000_s7183" name="Equation" r:id="rId3" imgW="1714320" imgH="1650960" progId="Equation.3">
                  <p:embed/>
                </p:oleObj>
              </mc:Choice>
              <mc:Fallback>
                <p:oleObj name="Equation" r:id="rId3" imgW="1714320" imgH="1650960" progId="Equation.3">
                  <p:embed/>
                  <p:pic>
                    <p:nvPicPr>
                      <p:cNvPr id="0" name="Object 3"/>
                      <p:cNvPicPr>
                        <a:picLocks noChangeAspect="1" noChangeArrowheads="1"/>
                      </p:cNvPicPr>
                      <p:nvPr/>
                    </p:nvPicPr>
                    <p:blipFill>
                      <a:blip r:embed="rId4"/>
                      <a:srcRect/>
                      <a:stretch>
                        <a:fillRect/>
                      </a:stretch>
                    </p:blipFill>
                    <p:spPr bwMode="auto">
                      <a:xfrm>
                        <a:off x="990600" y="2209800"/>
                        <a:ext cx="4495800" cy="4300613"/>
                      </a:xfrm>
                      <a:prstGeom prst="rect">
                        <a:avLst/>
                      </a:prstGeom>
                      <a:noFill/>
                    </p:spPr>
                  </p:pic>
                </p:oleObj>
              </mc:Fallback>
            </mc:AlternateContent>
          </a:graphicData>
        </a:graphic>
      </p:graphicFrame>
    </p:spTree>
    <p:extLst>
      <p:ext uri="{BB962C8B-B14F-4D97-AF65-F5344CB8AC3E}">
        <p14:creationId xmlns:p14="http://schemas.microsoft.com/office/powerpoint/2010/main" val="1967823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7</a:t>
            </a:r>
          </a:p>
        </p:txBody>
      </p:sp>
      <p:sp>
        <p:nvSpPr>
          <p:cNvPr id="3" name="Content Placeholder 2"/>
          <p:cNvSpPr>
            <a:spLocks noGrp="1"/>
          </p:cNvSpPr>
          <p:nvPr>
            <p:ph sz="quarter" idx="1"/>
          </p:nvPr>
        </p:nvSpPr>
        <p:spPr/>
        <p:txBody>
          <a:bodyPr/>
          <a:lstStyle/>
          <a:p>
            <a:r>
              <a:rPr lang="en-US" dirty="0"/>
              <a:t>A certain isotope decreases at a rate of 5% per year.  If there is currently 340 grams of the isotope, how many grams of the isotope will there be in 20 years?</a:t>
            </a:r>
          </a:p>
          <a:p>
            <a:pPr marL="0" indent="0">
              <a:buNone/>
            </a:pPr>
            <a:endParaRPr lang="en-US" dirty="0"/>
          </a:p>
        </p:txBody>
      </p:sp>
    </p:spTree>
    <p:extLst>
      <p:ext uri="{BB962C8B-B14F-4D97-AF65-F5344CB8AC3E}">
        <p14:creationId xmlns:p14="http://schemas.microsoft.com/office/powerpoint/2010/main" val="3520363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7</a:t>
            </a:r>
          </a:p>
        </p:txBody>
      </p:sp>
      <p:sp>
        <p:nvSpPr>
          <p:cNvPr id="3" name="Content Placeholder 2"/>
          <p:cNvSpPr>
            <a:spLocks noGrp="1"/>
          </p:cNvSpPr>
          <p:nvPr>
            <p:ph sz="quarter" idx="1"/>
          </p:nvPr>
        </p:nvSpPr>
        <p:spPr/>
        <p:txBody>
          <a:bodyPr/>
          <a:lstStyle/>
          <a:p>
            <a:r>
              <a:rPr lang="en-US" dirty="0"/>
              <a:t>Use the decay model</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487669006"/>
              </p:ext>
            </p:extLst>
          </p:nvPr>
        </p:nvGraphicFramePr>
        <p:xfrm>
          <a:off x="803298" y="2520689"/>
          <a:ext cx="7815263" cy="3487738"/>
        </p:xfrm>
        <a:graphic>
          <a:graphicData uri="http://schemas.openxmlformats.org/presentationml/2006/ole">
            <mc:AlternateContent xmlns:mc="http://schemas.openxmlformats.org/markup-compatibility/2006">
              <mc:Choice xmlns:v="urn:schemas-microsoft-com:vml" Requires="v">
                <p:oleObj spid="_x0000_s8205" name="Equation" r:id="rId3" imgW="3111480" imgH="1396800" progId="Equation.3">
                  <p:embed/>
                </p:oleObj>
              </mc:Choice>
              <mc:Fallback>
                <p:oleObj name="Equation" r:id="rId3" imgW="3111480" imgH="1396800" progId="Equation.3">
                  <p:embed/>
                  <p:pic>
                    <p:nvPicPr>
                      <p:cNvPr id="0" name="Object 3"/>
                      <p:cNvPicPr>
                        <a:picLocks noChangeAspect="1" noChangeArrowheads="1"/>
                      </p:cNvPicPr>
                      <p:nvPr/>
                    </p:nvPicPr>
                    <p:blipFill>
                      <a:blip r:embed="rId4"/>
                      <a:srcRect/>
                      <a:stretch>
                        <a:fillRect/>
                      </a:stretch>
                    </p:blipFill>
                    <p:spPr bwMode="auto">
                      <a:xfrm>
                        <a:off x="803298" y="2520689"/>
                        <a:ext cx="7815263" cy="3487738"/>
                      </a:xfrm>
                      <a:prstGeom prst="rect">
                        <a:avLst/>
                      </a:prstGeom>
                      <a:noFill/>
                    </p:spPr>
                  </p:pic>
                </p:oleObj>
              </mc:Fallback>
            </mc:AlternateContent>
          </a:graphicData>
        </a:graphic>
      </p:graphicFrame>
    </p:spTree>
    <p:extLst>
      <p:ext uri="{BB962C8B-B14F-4D97-AF65-F5344CB8AC3E}">
        <p14:creationId xmlns:p14="http://schemas.microsoft.com/office/powerpoint/2010/main" val="2591486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8</a:t>
            </a:r>
          </a:p>
        </p:txBody>
      </p:sp>
      <p:sp>
        <p:nvSpPr>
          <p:cNvPr id="3" name="Content Placeholder 2"/>
          <p:cNvSpPr>
            <a:spLocks noGrp="1"/>
          </p:cNvSpPr>
          <p:nvPr>
            <p:ph sz="quarter" idx="1"/>
          </p:nvPr>
        </p:nvSpPr>
        <p:spPr/>
        <p:txBody>
          <a:bodyPr/>
          <a:lstStyle/>
          <a:p>
            <a:r>
              <a:rPr lang="en-US" dirty="0"/>
              <a:t>A certain isotope decreases at a rate of 6% per year.  It there is currently 250 grams of the isotope, how many grams of the isotope will there be in 25 years?</a:t>
            </a:r>
          </a:p>
          <a:p>
            <a:pPr marL="0" indent="0">
              <a:buNone/>
            </a:pPr>
            <a:endParaRPr lang="en-US" dirty="0"/>
          </a:p>
        </p:txBody>
      </p:sp>
    </p:spTree>
    <p:extLst>
      <p:ext uri="{BB962C8B-B14F-4D97-AF65-F5344CB8AC3E}">
        <p14:creationId xmlns:p14="http://schemas.microsoft.com/office/powerpoint/2010/main" val="41163363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8</a:t>
            </a:r>
          </a:p>
        </p:txBody>
      </p:sp>
      <p:sp>
        <p:nvSpPr>
          <p:cNvPr id="3" name="Content Placeholder 2"/>
          <p:cNvSpPr>
            <a:spLocks noGrp="1"/>
          </p:cNvSpPr>
          <p:nvPr>
            <p:ph sz="quarter" idx="1"/>
          </p:nvPr>
        </p:nvSpPr>
        <p:spPr/>
        <p:txBody>
          <a:bodyPr/>
          <a:lstStyle/>
          <a:p>
            <a:r>
              <a:rPr lang="en-US" dirty="0"/>
              <a:t>Use the decay model</a:t>
            </a:r>
          </a:p>
          <a:p>
            <a:pPr marL="0" indent="0">
              <a:buNone/>
            </a:pPr>
            <a:endParaRPr lang="en-US" dirty="0"/>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529130696"/>
              </p:ext>
            </p:extLst>
          </p:nvPr>
        </p:nvGraphicFramePr>
        <p:xfrm>
          <a:off x="1055688" y="2438400"/>
          <a:ext cx="6589712" cy="3733800"/>
        </p:xfrm>
        <a:graphic>
          <a:graphicData uri="http://schemas.openxmlformats.org/presentationml/2006/ole">
            <mc:AlternateContent xmlns:mc="http://schemas.openxmlformats.org/markup-compatibility/2006">
              <mc:Choice xmlns:v="urn:schemas-microsoft-com:vml" Requires="v">
                <p:oleObj spid="_x0000_s9225" name="Equation" r:id="rId3" imgW="2450880" imgH="1396800" progId="Equation.3">
                  <p:embed/>
                </p:oleObj>
              </mc:Choice>
              <mc:Fallback>
                <p:oleObj name="Equation" r:id="rId3" imgW="2450880" imgH="1396800" progId="Equation.3">
                  <p:embed/>
                  <p:pic>
                    <p:nvPicPr>
                      <p:cNvPr id="0" name=""/>
                      <p:cNvPicPr>
                        <a:picLocks noChangeAspect="1" noChangeArrowheads="1"/>
                      </p:cNvPicPr>
                      <p:nvPr/>
                    </p:nvPicPr>
                    <p:blipFill>
                      <a:blip r:embed="rId4"/>
                      <a:srcRect/>
                      <a:stretch>
                        <a:fillRect/>
                      </a:stretch>
                    </p:blipFill>
                    <p:spPr bwMode="auto">
                      <a:xfrm>
                        <a:off x="1055688" y="2438400"/>
                        <a:ext cx="6589712" cy="3733800"/>
                      </a:xfrm>
                      <a:prstGeom prst="rect">
                        <a:avLst/>
                      </a:prstGeom>
                      <a:noFill/>
                    </p:spPr>
                  </p:pic>
                </p:oleObj>
              </mc:Fallback>
            </mc:AlternateContent>
          </a:graphicData>
        </a:graphic>
      </p:graphicFrame>
    </p:spTree>
    <p:extLst>
      <p:ext uri="{BB962C8B-B14F-4D97-AF65-F5344CB8AC3E}">
        <p14:creationId xmlns:p14="http://schemas.microsoft.com/office/powerpoint/2010/main" val="1618857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1</a:t>
            </a:r>
          </a:p>
        </p:txBody>
      </p:sp>
      <p:sp>
        <p:nvSpPr>
          <p:cNvPr id="3" name="Content Placeholder 2"/>
          <p:cNvSpPr>
            <a:spLocks noGrp="1"/>
          </p:cNvSpPr>
          <p:nvPr>
            <p:ph sz="quarter" idx="1"/>
          </p:nvPr>
        </p:nvSpPr>
        <p:spPr/>
        <p:txBody>
          <a:bodyPr/>
          <a:lstStyle/>
          <a:p>
            <a:r>
              <a:rPr lang="en-US" b="1" dirty="0"/>
              <a:t>Simplify the following exponential functions</a:t>
            </a:r>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577939532"/>
              </p:ext>
            </p:extLst>
          </p:nvPr>
        </p:nvGraphicFramePr>
        <p:xfrm>
          <a:off x="838200" y="2362200"/>
          <a:ext cx="1235075" cy="2401887"/>
        </p:xfrm>
        <a:graphic>
          <a:graphicData uri="http://schemas.openxmlformats.org/presentationml/2006/ole">
            <mc:AlternateContent xmlns:mc="http://schemas.openxmlformats.org/markup-compatibility/2006">
              <mc:Choice xmlns:v="urn:schemas-microsoft-com:vml" Requires="v">
                <p:oleObj spid="_x0000_s2065" name="Equation" r:id="rId3" imgW="431640" imgH="838080" progId="Equation.3">
                  <p:embed/>
                </p:oleObj>
              </mc:Choice>
              <mc:Fallback>
                <p:oleObj name="Equation" r:id="rId3" imgW="431640" imgH="838080" progId="Equation.3">
                  <p:embed/>
                  <p:pic>
                    <p:nvPicPr>
                      <p:cNvPr id="0" name="Object 3"/>
                      <p:cNvPicPr>
                        <a:picLocks noChangeAspect="1" noChangeArrowheads="1"/>
                      </p:cNvPicPr>
                      <p:nvPr/>
                    </p:nvPicPr>
                    <p:blipFill>
                      <a:blip r:embed="rId4"/>
                      <a:srcRect/>
                      <a:stretch>
                        <a:fillRect/>
                      </a:stretch>
                    </p:blipFill>
                    <p:spPr bwMode="auto">
                      <a:xfrm>
                        <a:off x="838200" y="2362200"/>
                        <a:ext cx="1235075" cy="2401887"/>
                      </a:xfrm>
                      <a:prstGeom prst="rect">
                        <a:avLst/>
                      </a:prstGeom>
                      <a:noFill/>
                    </p:spPr>
                  </p:pic>
                </p:oleObj>
              </mc:Fallback>
            </mc:AlternateContent>
          </a:graphicData>
        </a:graphic>
      </p:graphicFrame>
    </p:spTree>
    <p:extLst>
      <p:ext uri="{BB962C8B-B14F-4D97-AF65-F5344CB8AC3E}">
        <p14:creationId xmlns:p14="http://schemas.microsoft.com/office/powerpoint/2010/main" val="2628206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to Example 1</a:t>
            </a:r>
          </a:p>
        </p:txBody>
      </p:sp>
      <p:sp>
        <p:nvSpPr>
          <p:cNvPr id="3" name="Content Placeholder 2"/>
          <p:cNvSpPr>
            <a:spLocks noGrp="1"/>
          </p:cNvSpPr>
          <p:nvPr>
            <p:ph sz="quarter" idx="1"/>
          </p:nvPr>
        </p:nvSpPr>
        <p:spPr/>
        <p:txBody>
          <a:bodyPr/>
          <a:lstStyle/>
          <a:p>
            <a:r>
              <a:rPr lang="en-US" dirty="0"/>
              <a:t>Use a scientific calculator we get the following values.</a:t>
            </a:r>
          </a:p>
          <a:p>
            <a:pPr marL="0" indent="0">
              <a:buNone/>
            </a:pPr>
            <a:endParaRPr lang="en-US" dirty="0"/>
          </a:p>
        </p:txBody>
      </p:sp>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68015093"/>
              </p:ext>
            </p:extLst>
          </p:nvPr>
        </p:nvGraphicFramePr>
        <p:xfrm>
          <a:off x="685800" y="2667000"/>
          <a:ext cx="3078799" cy="2895600"/>
        </p:xfrm>
        <a:graphic>
          <a:graphicData uri="http://schemas.openxmlformats.org/presentationml/2006/ole">
            <mc:AlternateContent xmlns:mc="http://schemas.openxmlformats.org/markup-compatibility/2006">
              <mc:Choice xmlns:v="urn:schemas-microsoft-com:vml" Requires="v">
                <p:oleObj spid="_x0000_s3089" name="Equation" r:id="rId3" imgW="1066680" imgH="1002960" progId="Equation.3">
                  <p:embed/>
                </p:oleObj>
              </mc:Choice>
              <mc:Fallback>
                <p:oleObj name="Equation" r:id="rId3" imgW="1066680" imgH="1002960" progId="Equation.3">
                  <p:embed/>
                  <p:pic>
                    <p:nvPicPr>
                      <p:cNvPr id="0" name="Object 3"/>
                      <p:cNvPicPr>
                        <a:picLocks noChangeAspect="1" noChangeArrowheads="1"/>
                      </p:cNvPicPr>
                      <p:nvPr/>
                    </p:nvPicPr>
                    <p:blipFill>
                      <a:blip r:embed="rId4"/>
                      <a:srcRect/>
                      <a:stretch>
                        <a:fillRect/>
                      </a:stretch>
                    </p:blipFill>
                    <p:spPr bwMode="auto">
                      <a:xfrm>
                        <a:off x="685800" y="2667000"/>
                        <a:ext cx="3078799" cy="2895600"/>
                      </a:xfrm>
                      <a:prstGeom prst="rect">
                        <a:avLst/>
                      </a:prstGeom>
                      <a:noFill/>
                    </p:spPr>
                  </p:pic>
                </p:oleObj>
              </mc:Fallback>
            </mc:AlternateContent>
          </a:graphicData>
        </a:graphic>
      </p:graphicFrame>
    </p:spTree>
    <p:extLst>
      <p:ext uri="{BB962C8B-B14F-4D97-AF65-F5344CB8AC3E}">
        <p14:creationId xmlns:p14="http://schemas.microsoft.com/office/powerpoint/2010/main" val="3119460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Graph </a:t>
                </a:r>
                <a14:m>
                  <m:oMath xmlns:m="http://schemas.openxmlformats.org/officeDocument/2006/math">
                    <m:r>
                      <a:rPr lang="en-US" b="0" i="1" smtClean="0">
                        <a:latin typeface="Cambria Math"/>
                      </a:rPr>
                      <m:t>𝑦</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𝑥</m:t>
                        </m:r>
                      </m:sup>
                    </m:sSup>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706" t="-933"/>
                </a:stretch>
              </a:blipFill>
            </p:spPr>
            <p:txBody>
              <a:bodyPr/>
              <a:lstStyle/>
              <a:p>
                <a:r>
                  <a:rPr lang="en-US">
                    <a:noFill/>
                  </a:rPr>
                  <a:t> </a:t>
                </a:r>
              </a:p>
            </p:txBody>
          </p:sp>
        </mc:Fallback>
      </mc:AlternateContent>
    </p:spTree>
    <p:extLst>
      <p:ext uri="{BB962C8B-B14F-4D97-AF65-F5344CB8AC3E}">
        <p14:creationId xmlns:p14="http://schemas.microsoft.com/office/powerpoint/2010/main" val="1344081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Solution to Example 2</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066800"/>
                <a:ext cx="8229600" cy="5059363"/>
              </a:xfrm>
            </p:spPr>
            <p:txBody>
              <a:bodyPr/>
              <a:lstStyle/>
              <a:p>
                <a:r>
                  <a:rPr lang="en-US" dirty="0"/>
                  <a:t>Graph </a:t>
                </a:r>
                <a14:m>
                  <m:oMath xmlns:m="http://schemas.openxmlformats.org/officeDocument/2006/math">
                    <m:r>
                      <a:rPr lang="en-US" b="0" i="1" smtClean="0">
                        <a:latin typeface="Cambria Math"/>
                      </a:rPr>
                      <m:t>𝑦</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𝑥</m:t>
                        </m:r>
                      </m:sup>
                    </m:sSup>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066800"/>
                <a:ext cx="8229600" cy="5059363"/>
              </a:xfrm>
              <a:blipFill rotWithShape="1">
                <a:blip r:embed="rId2"/>
                <a:stretch>
                  <a:fillRect l="-667" t="-8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231278025"/>
                  </p:ext>
                </p:extLst>
              </p:nvPr>
            </p:nvGraphicFramePr>
            <p:xfrm>
              <a:off x="838200" y="2057400"/>
              <a:ext cx="7162800" cy="3581402"/>
            </p:xfrm>
            <a:graphic>
              <a:graphicData uri="http://schemas.openxmlformats.org/drawingml/2006/table">
                <a:tbl>
                  <a:tblPr firstRow="1" bandRow="1">
                    <a:tableStyleId>{5C22544A-7EE6-4342-B048-85BDC9FD1C3A}</a:tableStyleId>
                  </a:tblPr>
                  <a:tblGrid>
                    <a:gridCol w="895350">
                      <a:extLst>
                        <a:ext uri="{9D8B030D-6E8A-4147-A177-3AD203B41FA5}">
                          <a16:colId xmlns:a16="http://schemas.microsoft.com/office/drawing/2014/main" val="20000"/>
                        </a:ext>
                      </a:extLst>
                    </a:gridCol>
                    <a:gridCol w="6267450">
                      <a:extLst>
                        <a:ext uri="{9D8B030D-6E8A-4147-A177-3AD203B41FA5}">
                          <a16:colId xmlns:a16="http://schemas.microsoft.com/office/drawing/2014/main" val="20001"/>
                        </a:ext>
                      </a:extLst>
                    </a:gridCol>
                  </a:tblGrid>
                  <a:tr h="590672">
                    <a:tc>
                      <a:txBody>
                        <a:bodyPr/>
                        <a:lstStyle/>
                        <a:p>
                          <a:pPr/>
                          <a14:m>
                            <m:oMathPara xmlns:m="http://schemas.openxmlformats.org/officeDocument/2006/math">
                              <m:oMathParaPr>
                                <m:jc m:val="centerGroup"/>
                              </m:oMathParaPr>
                              <m:oMath xmlns:m="http://schemas.openxmlformats.org/officeDocument/2006/math">
                                <m:r>
                                  <a:rPr lang="en-US" sz="2400" b="1" i="1" smtClean="0">
                                    <a:latin typeface="Cambria Math"/>
                                  </a:rPr>
                                  <m:t>𝒙</m:t>
                                </m:r>
                              </m:oMath>
                            </m:oMathPara>
                          </a14:m>
                          <a:endParaRPr lang="en-US" sz="2400" dirty="0"/>
                        </a:p>
                      </a:txBody>
                      <a:tcPr/>
                    </a:tc>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𝑥</m:t>
                                    </m:r>
                                  </m:sup>
                                </m:sSup>
                              </m:oMath>
                            </m:oMathPara>
                          </a14:m>
                          <a:endParaRPr lang="en-US" sz="2400" dirty="0"/>
                        </a:p>
                      </a:txBody>
                      <a:tcPr/>
                    </a:tc>
                    <a:extLst>
                      <a:ext uri="{0D108BD9-81ED-4DB2-BD59-A6C34878D82A}">
                        <a16:rowId xmlns:a16="http://schemas.microsoft.com/office/drawing/2014/main" val="10000"/>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−2</m:t>
                                </m:r>
                              </m:oMath>
                            </m:oMathPara>
                          </a14:m>
                          <a:endParaRPr lang="en-US" sz="2400" dirty="0"/>
                        </a:p>
                      </a:txBody>
                      <a:tcPr/>
                    </a:tc>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−2</m:t>
                                    </m:r>
                                  </m:sup>
                                </m:sSup>
                                <m:r>
                                  <a:rPr lang="en-US" sz="2400" b="0" i="1" smtClean="0">
                                    <a:latin typeface="Cambria Math"/>
                                  </a:rPr>
                                  <m:t>=.</m:t>
                                </m:r>
                                <m:r>
                                  <a:rPr lang="en-US" sz="2400" b="0" i="1" smtClean="0">
                                    <a:latin typeface="Cambria Math" panose="02040503050406030204" pitchFamily="18" charset="0"/>
                                  </a:rPr>
                                  <m:t>1</m:t>
                                </m:r>
                              </m:oMath>
                            </m:oMathPara>
                          </a14:m>
                          <a:endParaRPr lang="en-US" sz="2400" dirty="0"/>
                        </a:p>
                      </a:txBody>
                      <a:tcPr/>
                    </a:tc>
                    <a:extLst>
                      <a:ext uri="{0D108BD9-81ED-4DB2-BD59-A6C34878D82A}">
                        <a16:rowId xmlns:a16="http://schemas.microsoft.com/office/drawing/2014/main" val="10001"/>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−1</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−1</m:t>
                                    </m:r>
                                  </m:sup>
                                </m:sSup>
                                <m:r>
                                  <a:rPr lang="en-US" sz="2400" b="0" i="1" smtClean="0">
                                    <a:latin typeface="Cambria Math"/>
                                  </a:rPr>
                                  <m:t>=.4</m:t>
                                </m:r>
                              </m:oMath>
                            </m:oMathPara>
                          </a14:m>
                          <a:endParaRPr lang="en-US" sz="2400" dirty="0"/>
                        </a:p>
                      </a:txBody>
                      <a:tcPr/>
                    </a:tc>
                    <a:extLst>
                      <a:ext uri="{0D108BD9-81ED-4DB2-BD59-A6C34878D82A}">
                        <a16:rowId xmlns:a16="http://schemas.microsoft.com/office/drawing/2014/main" val="10002"/>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0</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0</m:t>
                                    </m:r>
                                  </m:sup>
                                </m:sSup>
                                <m:r>
                                  <a:rPr lang="en-US" sz="2400" b="0" i="1" smtClean="0">
                                    <a:latin typeface="Cambria Math"/>
                                  </a:rPr>
                                  <m:t>=1</m:t>
                                </m:r>
                              </m:oMath>
                            </m:oMathPara>
                          </a14:m>
                          <a:endParaRPr lang="en-US" sz="2400" dirty="0"/>
                        </a:p>
                      </a:txBody>
                      <a:tcPr/>
                    </a:tc>
                    <a:extLst>
                      <a:ext uri="{0D108BD9-81ED-4DB2-BD59-A6C34878D82A}">
                        <a16:rowId xmlns:a16="http://schemas.microsoft.com/office/drawing/2014/main" val="10003"/>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1</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1</m:t>
                                    </m:r>
                                  </m:sup>
                                </m:sSup>
                                <m:r>
                                  <a:rPr lang="en-US" sz="2400" b="0" i="1" smtClean="0">
                                    <a:latin typeface="Cambria Math"/>
                                  </a:rPr>
                                  <m:t>=2.7</m:t>
                                </m:r>
                              </m:oMath>
                            </m:oMathPara>
                          </a14:m>
                          <a:endParaRPr lang="en-US" sz="2400" dirty="0"/>
                        </a:p>
                      </a:txBody>
                      <a:tcPr/>
                    </a:tc>
                    <a:extLst>
                      <a:ext uri="{0D108BD9-81ED-4DB2-BD59-A6C34878D82A}">
                        <a16:rowId xmlns:a16="http://schemas.microsoft.com/office/drawing/2014/main" val="10004"/>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2</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2</m:t>
                                    </m:r>
                                  </m:sup>
                                </m:sSup>
                                <m:r>
                                  <a:rPr lang="en-US" sz="2400" b="0" i="1" smtClean="0">
                                    <a:latin typeface="Cambria Math"/>
                                  </a:rPr>
                                  <m:t>=7.4</m:t>
                                </m:r>
                              </m:oMath>
                            </m:oMathPara>
                          </a14:m>
                          <a:endParaRPr lang="en-US" sz="2400" dirty="0"/>
                        </a:p>
                      </a:txBody>
                      <a:tcPr/>
                    </a:tc>
                    <a:extLst>
                      <a:ext uri="{0D108BD9-81ED-4DB2-BD59-A6C34878D82A}">
                        <a16:rowId xmlns:a16="http://schemas.microsoft.com/office/drawing/2014/main" val="1000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231278025"/>
                  </p:ext>
                </p:extLst>
              </p:nvPr>
            </p:nvGraphicFramePr>
            <p:xfrm>
              <a:off x="838200" y="2057400"/>
              <a:ext cx="7162800" cy="3581402"/>
            </p:xfrm>
            <a:graphic>
              <a:graphicData uri="http://schemas.openxmlformats.org/drawingml/2006/table">
                <a:tbl>
                  <a:tblPr firstRow="1" bandRow="1">
                    <a:tableStyleId>{5C22544A-7EE6-4342-B048-85BDC9FD1C3A}</a:tableStyleId>
                  </a:tblPr>
                  <a:tblGrid>
                    <a:gridCol w="895350"/>
                    <a:gridCol w="6267450"/>
                  </a:tblGrid>
                  <a:tr h="590672">
                    <a:tc>
                      <a:txBody>
                        <a:bodyPr/>
                        <a:lstStyle/>
                        <a:p>
                          <a:endParaRPr lang="en-US"/>
                        </a:p>
                      </a:txBody>
                      <a:tcPr>
                        <a:blipFill rotWithShape="0">
                          <a:blip r:embed="rId3"/>
                          <a:stretch>
                            <a:fillRect l="-680" t="-1031" r="-702721" b="-509278"/>
                          </a:stretch>
                        </a:blipFill>
                      </a:tcPr>
                    </a:tc>
                    <a:tc>
                      <a:txBody>
                        <a:bodyPr/>
                        <a:lstStyle/>
                        <a:p>
                          <a:endParaRPr lang="en-US"/>
                        </a:p>
                      </a:txBody>
                      <a:tcPr>
                        <a:blipFill rotWithShape="0">
                          <a:blip r:embed="rId3"/>
                          <a:stretch>
                            <a:fillRect l="-14383" t="-1031" r="-389" b="-509278"/>
                          </a:stretch>
                        </a:blipFill>
                      </a:tcPr>
                    </a:tc>
                  </a:tr>
                  <a:tr h="598146">
                    <a:tc>
                      <a:txBody>
                        <a:bodyPr/>
                        <a:lstStyle/>
                        <a:p>
                          <a:endParaRPr lang="en-US"/>
                        </a:p>
                      </a:txBody>
                      <a:tcPr>
                        <a:blipFill rotWithShape="0">
                          <a:blip r:embed="rId3"/>
                          <a:stretch>
                            <a:fillRect l="-680" t="-98990" r="-702721" b="-398990"/>
                          </a:stretch>
                        </a:blipFill>
                      </a:tcPr>
                    </a:tc>
                    <a:tc>
                      <a:txBody>
                        <a:bodyPr/>
                        <a:lstStyle/>
                        <a:p>
                          <a:endParaRPr lang="en-US"/>
                        </a:p>
                      </a:txBody>
                      <a:tcPr>
                        <a:blipFill rotWithShape="0">
                          <a:blip r:embed="rId3"/>
                          <a:stretch>
                            <a:fillRect l="-14383" t="-98990" r="-389" b="-398990"/>
                          </a:stretch>
                        </a:blipFill>
                      </a:tcPr>
                    </a:tc>
                  </a:tr>
                  <a:tr h="598146">
                    <a:tc>
                      <a:txBody>
                        <a:bodyPr/>
                        <a:lstStyle/>
                        <a:p>
                          <a:endParaRPr lang="en-US"/>
                        </a:p>
                      </a:txBody>
                      <a:tcPr>
                        <a:blipFill rotWithShape="0">
                          <a:blip r:embed="rId3"/>
                          <a:stretch>
                            <a:fillRect l="-680" t="-201020" r="-702721" b="-303061"/>
                          </a:stretch>
                        </a:blipFill>
                      </a:tcPr>
                    </a:tc>
                    <a:tc>
                      <a:txBody>
                        <a:bodyPr/>
                        <a:lstStyle/>
                        <a:p>
                          <a:endParaRPr lang="en-US"/>
                        </a:p>
                      </a:txBody>
                      <a:tcPr>
                        <a:blipFill rotWithShape="0">
                          <a:blip r:embed="rId3"/>
                          <a:stretch>
                            <a:fillRect l="-14383" t="-201020" r="-389" b="-303061"/>
                          </a:stretch>
                        </a:blipFill>
                      </a:tcPr>
                    </a:tc>
                  </a:tr>
                  <a:tr h="598146">
                    <a:tc>
                      <a:txBody>
                        <a:bodyPr/>
                        <a:lstStyle/>
                        <a:p>
                          <a:endParaRPr lang="en-US"/>
                        </a:p>
                      </a:txBody>
                      <a:tcPr>
                        <a:blipFill rotWithShape="0">
                          <a:blip r:embed="rId3"/>
                          <a:stretch>
                            <a:fillRect l="-680" t="-301020" r="-702721" b="-203061"/>
                          </a:stretch>
                        </a:blipFill>
                      </a:tcPr>
                    </a:tc>
                    <a:tc>
                      <a:txBody>
                        <a:bodyPr/>
                        <a:lstStyle/>
                        <a:p>
                          <a:endParaRPr lang="en-US"/>
                        </a:p>
                      </a:txBody>
                      <a:tcPr>
                        <a:blipFill rotWithShape="0">
                          <a:blip r:embed="rId3"/>
                          <a:stretch>
                            <a:fillRect l="-14383" t="-301020" r="-389" b="-203061"/>
                          </a:stretch>
                        </a:blipFill>
                      </a:tcPr>
                    </a:tc>
                  </a:tr>
                  <a:tr h="598146">
                    <a:tc>
                      <a:txBody>
                        <a:bodyPr/>
                        <a:lstStyle/>
                        <a:p>
                          <a:endParaRPr lang="en-US"/>
                        </a:p>
                      </a:txBody>
                      <a:tcPr>
                        <a:blipFill rotWithShape="0">
                          <a:blip r:embed="rId3"/>
                          <a:stretch>
                            <a:fillRect l="-680" t="-396970" r="-702721" b="-101010"/>
                          </a:stretch>
                        </a:blipFill>
                      </a:tcPr>
                    </a:tc>
                    <a:tc>
                      <a:txBody>
                        <a:bodyPr/>
                        <a:lstStyle/>
                        <a:p>
                          <a:endParaRPr lang="en-US"/>
                        </a:p>
                      </a:txBody>
                      <a:tcPr>
                        <a:blipFill rotWithShape="0">
                          <a:blip r:embed="rId3"/>
                          <a:stretch>
                            <a:fillRect l="-14383" t="-396970" r="-389" b="-101010"/>
                          </a:stretch>
                        </a:blipFill>
                      </a:tcPr>
                    </a:tc>
                  </a:tr>
                  <a:tr h="598146">
                    <a:tc>
                      <a:txBody>
                        <a:bodyPr/>
                        <a:lstStyle/>
                        <a:p>
                          <a:endParaRPr lang="en-US"/>
                        </a:p>
                      </a:txBody>
                      <a:tcPr>
                        <a:blipFill rotWithShape="0">
                          <a:blip r:embed="rId3"/>
                          <a:stretch>
                            <a:fillRect l="-680" t="-502041" r="-702721" b="-2041"/>
                          </a:stretch>
                        </a:blipFill>
                      </a:tcPr>
                    </a:tc>
                    <a:tc>
                      <a:txBody>
                        <a:bodyPr/>
                        <a:lstStyle/>
                        <a:p>
                          <a:endParaRPr lang="en-US"/>
                        </a:p>
                      </a:txBody>
                      <a:tcPr>
                        <a:blipFill rotWithShape="0">
                          <a:blip r:embed="rId3"/>
                          <a:stretch>
                            <a:fillRect l="-14383" t="-502041" r="-389" b="-2041"/>
                          </a:stretch>
                        </a:blipFill>
                      </a:tcPr>
                    </a:tc>
                  </a:tr>
                </a:tbl>
              </a:graphicData>
            </a:graphic>
          </p:graphicFrame>
        </mc:Fallback>
      </mc:AlternateContent>
    </p:spTree>
    <p:extLst>
      <p:ext uri="{BB962C8B-B14F-4D97-AF65-F5344CB8AC3E}">
        <p14:creationId xmlns:p14="http://schemas.microsoft.com/office/powerpoint/2010/main" val="2097116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a:t>Solution to Example 2</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990600"/>
                <a:ext cx="8229600" cy="5135563"/>
              </a:xfrm>
            </p:spPr>
            <p:txBody>
              <a:bodyPr/>
              <a:lstStyle/>
              <a:p>
                <a:r>
                  <a:rPr lang="en-US" dirty="0"/>
                  <a:t>Graph of </a:t>
                </a:r>
                <a14:m>
                  <m:oMath xmlns:m="http://schemas.openxmlformats.org/officeDocument/2006/math">
                    <m:r>
                      <a:rPr lang="en-US" b="0" i="1" smtClean="0">
                        <a:latin typeface="Cambria Math"/>
                      </a:rPr>
                      <m:t>𝑦</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𝑥</m:t>
                        </m:r>
                      </m:sup>
                    </m:sSup>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990600"/>
                <a:ext cx="8229600" cy="5135563"/>
              </a:xfrm>
              <a:blipFill rotWithShape="1">
                <a:blip r:embed="rId2"/>
                <a:stretch>
                  <a:fillRect l="-667" t="-831"/>
                </a:stretch>
              </a:blipFill>
            </p:spPr>
            <p:txBody>
              <a:bodyPr/>
              <a:lstStyle/>
              <a:p>
                <a:r>
                  <a:rPr lang="en-US">
                    <a:noFill/>
                  </a:rPr>
                  <a:t> </a:t>
                </a:r>
              </a:p>
            </p:txBody>
          </p:sp>
        </mc:Fallback>
      </mc:AlternateContent>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0946" y="1695773"/>
            <a:ext cx="4805362" cy="480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4114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3</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a:t>Graph </a:t>
                </a:r>
                <a14:m>
                  <m:oMath xmlns:m="http://schemas.openxmlformats.org/officeDocument/2006/math">
                    <m:r>
                      <a:rPr lang="en-US" b="0" i="1" smtClean="0">
                        <a:latin typeface="Cambria Math"/>
                      </a:rPr>
                      <m:t>𝑦</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𝑥</m:t>
                        </m:r>
                      </m:sup>
                    </m:sSup>
                    <m:r>
                      <a:rPr lang="en-US" b="0" i="1" smtClean="0">
                        <a:latin typeface="Cambria Math"/>
                      </a:rPr>
                      <m:t>+2</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706" t="-933"/>
                </a:stretch>
              </a:blipFill>
            </p:spPr>
            <p:txBody>
              <a:bodyPr/>
              <a:lstStyle/>
              <a:p>
                <a:r>
                  <a:rPr lang="en-US">
                    <a:noFill/>
                  </a:rPr>
                  <a:t> </a:t>
                </a:r>
              </a:p>
            </p:txBody>
          </p:sp>
        </mc:Fallback>
      </mc:AlternateContent>
    </p:spTree>
    <p:extLst>
      <p:ext uri="{BB962C8B-B14F-4D97-AF65-F5344CB8AC3E}">
        <p14:creationId xmlns:p14="http://schemas.microsoft.com/office/powerpoint/2010/main" val="3472589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Solution to Example 3</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457200" y="1066800"/>
                <a:ext cx="8229600" cy="5059363"/>
              </a:xfrm>
            </p:spPr>
            <p:txBody>
              <a:bodyPr/>
              <a:lstStyle/>
              <a:p>
                <a:r>
                  <a:rPr lang="en-US" dirty="0"/>
                  <a:t>Graph </a:t>
                </a:r>
                <a14:m>
                  <m:oMath xmlns:m="http://schemas.openxmlformats.org/officeDocument/2006/math">
                    <m:r>
                      <a:rPr lang="en-US" b="0" i="1" smtClean="0">
                        <a:latin typeface="Cambria Math"/>
                      </a:rPr>
                      <m:t>𝑦</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𝑥</m:t>
                        </m:r>
                      </m:sup>
                    </m:sSup>
                    <m:r>
                      <a:rPr lang="en-US" b="0" i="1" smtClean="0">
                        <a:latin typeface="Cambria Math"/>
                      </a:rPr>
                      <m:t>+2</m:t>
                    </m:r>
                  </m:oMath>
                </a14:m>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457200" y="1066800"/>
                <a:ext cx="8229600" cy="5059363"/>
              </a:xfrm>
              <a:blipFill rotWithShape="1">
                <a:blip r:embed="rId2"/>
                <a:stretch>
                  <a:fillRect l="-667" t="-84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955503496"/>
                  </p:ext>
                </p:extLst>
              </p:nvPr>
            </p:nvGraphicFramePr>
            <p:xfrm>
              <a:off x="838200" y="2057400"/>
              <a:ext cx="7162800" cy="3581402"/>
            </p:xfrm>
            <a:graphic>
              <a:graphicData uri="http://schemas.openxmlformats.org/drawingml/2006/table">
                <a:tbl>
                  <a:tblPr firstRow="1" bandRow="1">
                    <a:tableStyleId>{5C22544A-7EE6-4342-B048-85BDC9FD1C3A}</a:tableStyleId>
                  </a:tblPr>
                  <a:tblGrid>
                    <a:gridCol w="895350">
                      <a:extLst>
                        <a:ext uri="{9D8B030D-6E8A-4147-A177-3AD203B41FA5}">
                          <a16:colId xmlns:a16="http://schemas.microsoft.com/office/drawing/2014/main" val="20000"/>
                        </a:ext>
                      </a:extLst>
                    </a:gridCol>
                    <a:gridCol w="6267450">
                      <a:extLst>
                        <a:ext uri="{9D8B030D-6E8A-4147-A177-3AD203B41FA5}">
                          <a16:colId xmlns:a16="http://schemas.microsoft.com/office/drawing/2014/main" val="20001"/>
                        </a:ext>
                      </a:extLst>
                    </a:gridCol>
                  </a:tblGrid>
                  <a:tr h="590672">
                    <a:tc>
                      <a:txBody>
                        <a:bodyPr/>
                        <a:lstStyle/>
                        <a:p>
                          <a:pPr/>
                          <a14:m>
                            <m:oMathPara xmlns:m="http://schemas.openxmlformats.org/officeDocument/2006/math">
                              <m:oMathParaPr>
                                <m:jc m:val="centerGroup"/>
                              </m:oMathParaPr>
                              <m:oMath xmlns:m="http://schemas.openxmlformats.org/officeDocument/2006/math">
                                <m:r>
                                  <a:rPr lang="en-US" sz="2400" b="1" i="1" smtClean="0">
                                    <a:latin typeface="Cambria Math"/>
                                  </a:rPr>
                                  <m:t>𝒙</m:t>
                                </m:r>
                              </m:oMath>
                            </m:oMathPara>
                          </a14:m>
                          <a:endParaRPr lang="en-US" sz="2400" dirty="0"/>
                        </a:p>
                      </a:txBody>
                      <a:tcPr/>
                    </a:tc>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𝑥</m:t>
                                    </m:r>
                                  </m:sup>
                                </m:sSup>
                                <m:r>
                                  <a:rPr lang="en-US" sz="2400" b="1" i="0" smtClean="0">
                                    <a:latin typeface="Cambria Math"/>
                                  </a:rPr>
                                  <m:t>+</m:t>
                                </m:r>
                                <m:r>
                                  <a:rPr lang="en-US" sz="2400" b="1" i="0" smtClean="0">
                                    <a:latin typeface="Cambria Math"/>
                                  </a:rPr>
                                  <m:t>𝟐</m:t>
                                </m:r>
                              </m:oMath>
                            </m:oMathPara>
                          </a14:m>
                          <a:endParaRPr lang="en-US" sz="2400" dirty="0"/>
                        </a:p>
                      </a:txBody>
                      <a:tcPr/>
                    </a:tc>
                    <a:extLst>
                      <a:ext uri="{0D108BD9-81ED-4DB2-BD59-A6C34878D82A}">
                        <a16:rowId xmlns:a16="http://schemas.microsoft.com/office/drawing/2014/main" val="10000"/>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−2</m:t>
                                </m:r>
                              </m:oMath>
                            </m:oMathPara>
                          </a14:m>
                          <a:endParaRPr lang="en-US" sz="2400" dirty="0"/>
                        </a:p>
                      </a:txBody>
                      <a:tcPr/>
                    </a:tc>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−2</m:t>
                                    </m:r>
                                  </m:sup>
                                </m:sSup>
                                <m:r>
                                  <a:rPr lang="en-US" sz="2400" b="0" i="1" smtClean="0">
                                    <a:latin typeface="Cambria Math"/>
                                  </a:rPr>
                                  <m:t>+2=.</m:t>
                                </m:r>
                                <m:r>
                                  <a:rPr lang="en-US" sz="2400" b="0" i="1" smtClean="0">
                                    <a:latin typeface="Cambria Math" panose="02040503050406030204" pitchFamily="18" charset="0"/>
                                  </a:rPr>
                                  <m:t>1</m:t>
                                </m:r>
                                <m:r>
                                  <a:rPr lang="en-US" sz="2400" b="0" i="1" smtClean="0">
                                    <a:latin typeface="Cambria Math"/>
                                  </a:rPr>
                                  <m:t>+2.0=2.</m:t>
                                </m:r>
                                <m:r>
                                  <a:rPr lang="en-US" sz="2400" b="0" i="1" smtClean="0">
                                    <a:latin typeface="Cambria Math" panose="02040503050406030204" pitchFamily="18" charset="0"/>
                                  </a:rPr>
                                  <m:t>1</m:t>
                                </m:r>
                              </m:oMath>
                            </m:oMathPara>
                          </a14:m>
                          <a:endParaRPr lang="en-US" sz="2400" dirty="0"/>
                        </a:p>
                      </a:txBody>
                      <a:tcPr/>
                    </a:tc>
                    <a:extLst>
                      <a:ext uri="{0D108BD9-81ED-4DB2-BD59-A6C34878D82A}">
                        <a16:rowId xmlns:a16="http://schemas.microsoft.com/office/drawing/2014/main" val="10001"/>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−1</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−1</m:t>
                                    </m:r>
                                  </m:sup>
                                </m:sSup>
                                <m:r>
                                  <a:rPr lang="en-US" sz="2400" b="0" i="1" smtClean="0">
                                    <a:latin typeface="Cambria Math"/>
                                  </a:rPr>
                                  <m:t>+2=.4+2=2.4</m:t>
                                </m:r>
                              </m:oMath>
                            </m:oMathPara>
                          </a14:m>
                          <a:endParaRPr lang="en-US" sz="2400" dirty="0"/>
                        </a:p>
                      </a:txBody>
                      <a:tcPr/>
                    </a:tc>
                    <a:extLst>
                      <a:ext uri="{0D108BD9-81ED-4DB2-BD59-A6C34878D82A}">
                        <a16:rowId xmlns:a16="http://schemas.microsoft.com/office/drawing/2014/main" val="10002"/>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0</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0</m:t>
                                    </m:r>
                                  </m:sup>
                                </m:sSup>
                                <m:r>
                                  <a:rPr lang="en-US" sz="2400" b="0" i="1" smtClean="0">
                                    <a:latin typeface="Cambria Math"/>
                                  </a:rPr>
                                  <m:t>+1=1+2=3</m:t>
                                </m:r>
                              </m:oMath>
                            </m:oMathPara>
                          </a14:m>
                          <a:endParaRPr lang="en-US" sz="2400" dirty="0"/>
                        </a:p>
                      </a:txBody>
                      <a:tcPr/>
                    </a:tc>
                    <a:extLst>
                      <a:ext uri="{0D108BD9-81ED-4DB2-BD59-A6C34878D82A}">
                        <a16:rowId xmlns:a16="http://schemas.microsoft.com/office/drawing/2014/main" val="10003"/>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1</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1</m:t>
                                    </m:r>
                                  </m:sup>
                                </m:sSup>
                                <m:r>
                                  <a:rPr lang="en-US" sz="2400" b="0" i="1" smtClean="0">
                                    <a:latin typeface="Cambria Math"/>
                                  </a:rPr>
                                  <m:t>+1=2.7+2=4.7</m:t>
                                </m:r>
                              </m:oMath>
                            </m:oMathPara>
                          </a14:m>
                          <a:endParaRPr lang="en-US" sz="2400" dirty="0"/>
                        </a:p>
                      </a:txBody>
                      <a:tcPr/>
                    </a:tc>
                    <a:extLst>
                      <a:ext uri="{0D108BD9-81ED-4DB2-BD59-A6C34878D82A}">
                        <a16:rowId xmlns:a16="http://schemas.microsoft.com/office/drawing/2014/main" val="10004"/>
                      </a:ext>
                    </a:extLst>
                  </a:tr>
                  <a:tr h="598146">
                    <a:tc>
                      <a:txBody>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2</m:t>
                                </m:r>
                              </m:oMath>
                            </m:oMathPara>
                          </a14:m>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400" b="0" i="1" smtClean="0">
                                    <a:latin typeface="Cambria Math"/>
                                  </a:rPr>
                                  <m:t>𝑦</m:t>
                                </m:r>
                                <m:r>
                                  <a:rPr lang="en-US" sz="2400" b="0" i="1" smtClean="0">
                                    <a:latin typeface="Cambria Math"/>
                                  </a:rPr>
                                  <m:t>=</m:t>
                                </m:r>
                                <m:sSup>
                                  <m:sSupPr>
                                    <m:ctrlPr>
                                      <a:rPr lang="en-US" sz="2400" b="0" i="1" smtClean="0">
                                        <a:latin typeface="Cambria Math" panose="02040503050406030204" pitchFamily="18" charset="0"/>
                                      </a:rPr>
                                    </m:ctrlPr>
                                  </m:sSupPr>
                                  <m:e>
                                    <m:r>
                                      <a:rPr lang="en-US" sz="2400" b="0" i="1" smtClean="0">
                                        <a:latin typeface="Cambria Math"/>
                                      </a:rPr>
                                      <m:t>𝑒</m:t>
                                    </m:r>
                                  </m:e>
                                  <m:sup>
                                    <m:r>
                                      <a:rPr lang="en-US" sz="2400" b="0" i="1" smtClean="0">
                                        <a:latin typeface="Cambria Math"/>
                                      </a:rPr>
                                      <m:t>2</m:t>
                                    </m:r>
                                  </m:sup>
                                </m:sSup>
                                <m:r>
                                  <a:rPr lang="en-US" sz="2400" b="0" i="1" smtClean="0">
                                    <a:latin typeface="Cambria Math"/>
                                  </a:rPr>
                                  <m:t>+2=7.4+2=9.4</m:t>
                                </m:r>
                              </m:oMath>
                            </m:oMathPara>
                          </a14:m>
                          <a:endParaRPr lang="en-US" sz="2400" dirty="0"/>
                        </a:p>
                      </a:txBody>
                      <a:tcPr/>
                    </a:tc>
                    <a:extLst>
                      <a:ext uri="{0D108BD9-81ED-4DB2-BD59-A6C34878D82A}">
                        <a16:rowId xmlns:a16="http://schemas.microsoft.com/office/drawing/2014/main" val="1000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955503496"/>
                  </p:ext>
                </p:extLst>
              </p:nvPr>
            </p:nvGraphicFramePr>
            <p:xfrm>
              <a:off x="838200" y="2057400"/>
              <a:ext cx="7162800" cy="3581402"/>
            </p:xfrm>
            <a:graphic>
              <a:graphicData uri="http://schemas.openxmlformats.org/drawingml/2006/table">
                <a:tbl>
                  <a:tblPr firstRow="1" bandRow="1">
                    <a:tableStyleId>{5C22544A-7EE6-4342-B048-85BDC9FD1C3A}</a:tableStyleId>
                  </a:tblPr>
                  <a:tblGrid>
                    <a:gridCol w="895350"/>
                    <a:gridCol w="6267450"/>
                  </a:tblGrid>
                  <a:tr h="590672">
                    <a:tc>
                      <a:txBody>
                        <a:bodyPr/>
                        <a:lstStyle/>
                        <a:p>
                          <a:endParaRPr lang="en-US"/>
                        </a:p>
                      </a:txBody>
                      <a:tcPr>
                        <a:blipFill rotWithShape="0">
                          <a:blip r:embed="rId3"/>
                          <a:stretch>
                            <a:fillRect l="-680" t="-1031" r="-702721" b="-509278"/>
                          </a:stretch>
                        </a:blipFill>
                      </a:tcPr>
                    </a:tc>
                    <a:tc>
                      <a:txBody>
                        <a:bodyPr/>
                        <a:lstStyle/>
                        <a:p>
                          <a:endParaRPr lang="en-US"/>
                        </a:p>
                      </a:txBody>
                      <a:tcPr>
                        <a:blipFill rotWithShape="0">
                          <a:blip r:embed="rId3"/>
                          <a:stretch>
                            <a:fillRect l="-14383" t="-1031" r="-389" b="-509278"/>
                          </a:stretch>
                        </a:blipFill>
                      </a:tcPr>
                    </a:tc>
                  </a:tr>
                  <a:tr h="598146">
                    <a:tc>
                      <a:txBody>
                        <a:bodyPr/>
                        <a:lstStyle/>
                        <a:p>
                          <a:endParaRPr lang="en-US"/>
                        </a:p>
                      </a:txBody>
                      <a:tcPr>
                        <a:blipFill rotWithShape="0">
                          <a:blip r:embed="rId3"/>
                          <a:stretch>
                            <a:fillRect l="-680" t="-98990" r="-702721" b="-398990"/>
                          </a:stretch>
                        </a:blipFill>
                      </a:tcPr>
                    </a:tc>
                    <a:tc>
                      <a:txBody>
                        <a:bodyPr/>
                        <a:lstStyle/>
                        <a:p>
                          <a:endParaRPr lang="en-US"/>
                        </a:p>
                      </a:txBody>
                      <a:tcPr>
                        <a:blipFill rotWithShape="0">
                          <a:blip r:embed="rId3"/>
                          <a:stretch>
                            <a:fillRect l="-14383" t="-98990" r="-389" b="-398990"/>
                          </a:stretch>
                        </a:blipFill>
                      </a:tcPr>
                    </a:tc>
                  </a:tr>
                  <a:tr h="598146">
                    <a:tc>
                      <a:txBody>
                        <a:bodyPr/>
                        <a:lstStyle/>
                        <a:p>
                          <a:endParaRPr lang="en-US"/>
                        </a:p>
                      </a:txBody>
                      <a:tcPr>
                        <a:blipFill rotWithShape="0">
                          <a:blip r:embed="rId3"/>
                          <a:stretch>
                            <a:fillRect l="-680" t="-201020" r="-702721" b="-303061"/>
                          </a:stretch>
                        </a:blipFill>
                      </a:tcPr>
                    </a:tc>
                    <a:tc>
                      <a:txBody>
                        <a:bodyPr/>
                        <a:lstStyle/>
                        <a:p>
                          <a:endParaRPr lang="en-US"/>
                        </a:p>
                      </a:txBody>
                      <a:tcPr>
                        <a:blipFill rotWithShape="0">
                          <a:blip r:embed="rId3"/>
                          <a:stretch>
                            <a:fillRect l="-14383" t="-201020" r="-389" b="-303061"/>
                          </a:stretch>
                        </a:blipFill>
                      </a:tcPr>
                    </a:tc>
                  </a:tr>
                  <a:tr h="598146">
                    <a:tc>
                      <a:txBody>
                        <a:bodyPr/>
                        <a:lstStyle/>
                        <a:p>
                          <a:endParaRPr lang="en-US"/>
                        </a:p>
                      </a:txBody>
                      <a:tcPr>
                        <a:blipFill rotWithShape="0">
                          <a:blip r:embed="rId3"/>
                          <a:stretch>
                            <a:fillRect l="-680" t="-301020" r="-702721" b="-203061"/>
                          </a:stretch>
                        </a:blipFill>
                      </a:tcPr>
                    </a:tc>
                    <a:tc>
                      <a:txBody>
                        <a:bodyPr/>
                        <a:lstStyle/>
                        <a:p>
                          <a:endParaRPr lang="en-US"/>
                        </a:p>
                      </a:txBody>
                      <a:tcPr>
                        <a:blipFill rotWithShape="0">
                          <a:blip r:embed="rId3"/>
                          <a:stretch>
                            <a:fillRect l="-14383" t="-301020" r="-389" b="-203061"/>
                          </a:stretch>
                        </a:blipFill>
                      </a:tcPr>
                    </a:tc>
                  </a:tr>
                  <a:tr h="598146">
                    <a:tc>
                      <a:txBody>
                        <a:bodyPr/>
                        <a:lstStyle/>
                        <a:p>
                          <a:endParaRPr lang="en-US"/>
                        </a:p>
                      </a:txBody>
                      <a:tcPr>
                        <a:blipFill rotWithShape="0">
                          <a:blip r:embed="rId3"/>
                          <a:stretch>
                            <a:fillRect l="-680" t="-396970" r="-702721" b="-101010"/>
                          </a:stretch>
                        </a:blipFill>
                      </a:tcPr>
                    </a:tc>
                    <a:tc>
                      <a:txBody>
                        <a:bodyPr/>
                        <a:lstStyle/>
                        <a:p>
                          <a:endParaRPr lang="en-US"/>
                        </a:p>
                      </a:txBody>
                      <a:tcPr>
                        <a:blipFill rotWithShape="0">
                          <a:blip r:embed="rId3"/>
                          <a:stretch>
                            <a:fillRect l="-14383" t="-396970" r="-389" b="-101010"/>
                          </a:stretch>
                        </a:blipFill>
                      </a:tcPr>
                    </a:tc>
                  </a:tr>
                  <a:tr h="598146">
                    <a:tc>
                      <a:txBody>
                        <a:bodyPr/>
                        <a:lstStyle/>
                        <a:p>
                          <a:endParaRPr lang="en-US"/>
                        </a:p>
                      </a:txBody>
                      <a:tcPr>
                        <a:blipFill rotWithShape="0">
                          <a:blip r:embed="rId3"/>
                          <a:stretch>
                            <a:fillRect l="-680" t="-502041" r="-702721" b="-2041"/>
                          </a:stretch>
                        </a:blipFill>
                      </a:tcPr>
                    </a:tc>
                    <a:tc>
                      <a:txBody>
                        <a:bodyPr/>
                        <a:lstStyle/>
                        <a:p>
                          <a:endParaRPr lang="en-US"/>
                        </a:p>
                      </a:txBody>
                      <a:tcPr>
                        <a:blipFill rotWithShape="0">
                          <a:blip r:embed="rId3"/>
                          <a:stretch>
                            <a:fillRect l="-14383" t="-502041" r="-389" b="-2041"/>
                          </a:stretch>
                        </a:blipFill>
                      </a:tcPr>
                    </a:tc>
                  </a:tr>
                </a:tbl>
              </a:graphicData>
            </a:graphic>
          </p:graphicFrame>
        </mc:Fallback>
      </mc:AlternateContent>
    </p:spTree>
    <p:extLst>
      <p:ext uri="{BB962C8B-B14F-4D97-AF65-F5344CB8AC3E}">
        <p14:creationId xmlns:p14="http://schemas.microsoft.com/office/powerpoint/2010/main" val="4235563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217</TotalTime>
  <Words>642</Words>
  <Application>Microsoft Office PowerPoint</Application>
  <PresentationFormat>On-screen Show (4:3)</PresentationFormat>
  <Paragraphs>99</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Cambria Math</vt:lpstr>
      <vt:lpstr>Franklin Gothic Book</vt:lpstr>
      <vt:lpstr>Perpetua</vt:lpstr>
      <vt:lpstr>Wingdings 2</vt:lpstr>
      <vt:lpstr>Equity</vt:lpstr>
      <vt:lpstr>Equation</vt:lpstr>
      <vt:lpstr>Section 1.6 Exponential Models</vt:lpstr>
      <vt:lpstr>The Euler number</vt:lpstr>
      <vt:lpstr>Example 1</vt:lpstr>
      <vt:lpstr>Solution to Example 1</vt:lpstr>
      <vt:lpstr>Example 2</vt:lpstr>
      <vt:lpstr>Solution to Example 2</vt:lpstr>
      <vt:lpstr>Solution to Example 2</vt:lpstr>
      <vt:lpstr>Example 3</vt:lpstr>
      <vt:lpstr>Solution to Example 3</vt:lpstr>
      <vt:lpstr>Solution to Example 3</vt:lpstr>
      <vt:lpstr>Exponential Models</vt:lpstr>
      <vt:lpstr>Exponential Growth</vt:lpstr>
      <vt:lpstr>Example 3</vt:lpstr>
      <vt:lpstr>Solution to Example 3</vt:lpstr>
      <vt:lpstr>Example 4</vt:lpstr>
      <vt:lpstr>Solution to Example 4</vt:lpstr>
      <vt:lpstr>Example 5</vt:lpstr>
      <vt:lpstr>Solution to Example 5</vt:lpstr>
      <vt:lpstr>Solution to Example 5</vt:lpstr>
      <vt:lpstr>Exponential Decay</vt:lpstr>
      <vt:lpstr>Exponential Decay</vt:lpstr>
      <vt:lpstr>Example 6</vt:lpstr>
      <vt:lpstr>Solution to Example 6</vt:lpstr>
      <vt:lpstr>Example 7</vt:lpstr>
      <vt:lpstr>Solution to Example 7</vt:lpstr>
      <vt:lpstr>Example 8</vt:lpstr>
      <vt:lpstr>Solution to Example 8</vt:lpstr>
    </vt:vector>
  </TitlesOfParts>
  <Company>Radford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1.6 Exponential Models</dc:title>
  <dc:creator>Case, William</dc:creator>
  <cp:lastModifiedBy>Sorensen, Erik</cp:lastModifiedBy>
  <cp:revision>14</cp:revision>
  <dcterms:created xsi:type="dcterms:W3CDTF">2015-05-11T01:44:09Z</dcterms:created>
  <dcterms:modified xsi:type="dcterms:W3CDTF">2020-05-11T14:27:46Z</dcterms:modified>
</cp:coreProperties>
</file>